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3" r:id="rId3"/>
    <p:sldId id="284" r:id="rId4"/>
    <p:sldId id="257" r:id="rId5"/>
    <p:sldId id="258" r:id="rId6"/>
    <p:sldId id="259" r:id="rId7"/>
    <p:sldId id="260" r:id="rId8"/>
    <p:sldId id="274" r:id="rId9"/>
    <p:sldId id="275" r:id="rId10"/>
    <p:sldId id="276" r:id="rId11"/>
    <p:sldId id="277" r:id="rId12"/>
    <p:sldId id="278" r:id="rId13"/>
    <p:sldId id="279" r:id="rId14"/>
    <p:sldId id="280" r:id="rId15"/>
    <p:sldId id="261" r:id="rId16"/>
    <p:sldId id="262" r:id="rId17"/>
    <p:sldId id="263" r:id="rId18"/>
    <p:sldId id="264" r:id="rId19"/>
    <p:sldId id="265" r:id="rId20"/>
    <p:sldId id="266" r:id="rId21"/>
    <p:sldId id="267" r:id="rId22"/>
    <p:sldId id="268" r:id="rId23"/>
    <p:sldId id="269" r:id="rId24"/>
    <p:sldId id="285" r:id="rId25"/>
    <p:sldId id="270" r:id="rId26"/>
    <p:sldId id="281" r:id="rId27"/>
    <p:sldId id="271" r:id="rId28"/>
    <p:sldId id="282" r:id="rId29"/>
    <p:sldId id="272" r:id="rId30"/>
    <p:sldId id="27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4" d="100"/>
          <a:sy n="74" d="100"/>
        </p:scale>
        <p:origin x="55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AB2973-C85D-4232-AC07-E1B6480364CC}" type="datetimeFigureOut">
              <a:rPr lang="en-IN" smtClean="0"/>
              <a:t>16-09-2020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27071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60455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1985130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6191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905162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AB2973-C85D-4232-AC07-E1B6480364CC}" type="datetimeFigureOut">
              <a:rPr lang="en-IN" smtClean="0"/>
              <a:t>16-09-2020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1562678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AB2973-C85D-4232-AC07-E1B6480364CC}" type="datetimeFigureOut">
              <a:rPr lang="en-IN" smtClean="0"/>
              <a:t>16-09-2020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621946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AB2973-C85D-4232-AC07-E1B6480364CC}" type="datetimeFigureOut">
              <a:rPr lang="en-IN" smtClean="0"/>
              <a:t>16-09-2020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128866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AB2973-C85D-4232-AC07-E1B6480364CC}" type="datetimeFigureOut">
              <a:rPr lang="en-IN" smtClean="0"/>
              <a:t>16-09-2020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146268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AB2973-C85D-4232-AC07-E1B6480364CC}" type="datetimeFigureOut">
              <a:rPr lang="en-IN" smtClean="0"/>
              <a:t>16-09-2020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207926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AB2973-C85D-4232-AC07-E1B6480364CC}" type="datetimeFigureOut">
              <a:rPr lang="en-IN" smtClean="0"/>
              <a:t>16-09-2020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507950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2490490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AB2973-C85D-4232-AC07-E1B6480364CC}" type="datetimeFigureOut">
              <a:rPr lang="en-IN" smtClean="0"/>
              <a:t>16-09-2020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23432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AB2973-C85D-4232-AC07-E1B6480364CC}" type="datetimeFigureOut">
              <a:rPr lang="en-IN" smtClean="0"/>
              <a:t>16-09-2020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165206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14AB2973-C85D-4232-AC07-E1B6480364CC}" type="datetimeFigureOut">
              <a:rPr lang="en-IN" smtClean="0"/>
              <a:t>16-09-2020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4283665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356920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AB2973-C85D-4232-AC07-E1B6480364CC}" type="datetimeFigureOut">
              <a:rPr lang="en-IN" smtClean="0"/>
              <a:t>16-09-2020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245869-34B6-47B9-9833-B49EF7C063D0}" type="slidenum">
              <a:rPr lang="en-IN" smtClean="0"/>
              <a:t>‹#›</a:t>
            </a:fld>
            <a:endParaRPr lang="en-IN"/>
          </a:p>
        </p:txBody>
      </p:sp>
    </p:spTree>
    <p:extLst>
      <p:ext uri="{BB962C8B-B14F-4D97-AF65-F5344CB8AC3E}">
        <p14:creationId xmlns:p14="http://schemas.microsoft.com/office/powerpoint/2010/main" val="1209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14AB2973-C85D-4232-AC07-E1B6480364CC}" type="datetimeFigureOut">
              <a:rPr lang="en-IN" smtClean="0"/>
              <a:t>16-09-2020</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F245869-34B6-47B9-9833-B49EF7C063D0}" type="slidenum">
              <a:rPr lang="en-IN" smtClean="0"/>
              <a:t>‹#›</a:t>
            </a:fld>
            <a:endParaRPr lang="en-IN"/>
          </a:p>
        </p:txBody>
      </p:sp>
    </p:spTree>
    <p:extLst>
      <p:ext uri="{BB962C8B-B14F-4D97-AF65-F5344CB8AC3E}">
        <p14:creationId xmlns:p14="http://schemas.microsoft.com/office/powerpoint/2010/main" val="1732517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www.renprop.co.za/residential/future_developments"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gcrd.co.uk/bsc-hons-computing/" TargetMode="External"/><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Cloud.tx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8B541-3A8B-4161-B67A-46C2C3038F5C}"/>
              </a:ext>
            </a:extLst>
          </p:cNvPr>
          <p:cNvSpPr>
            <a:spLocks noGrp="1"/>
          </p:cNvSpPr>
          <p:nvPr>
            <p:ph type="title"/>
          </p:nvPr>
        </p:nvSpPr>
        <p:spPr>
          <a:xfrm>
            <a:off x="695372" y="1231356"/>
            <a:ext cx="10515600" cy="2852737"/>
          </a:xfrm>
        </p:spPr>
        <p:txBody>
          <a:bodyPr>
            <a:normAutofit/>
          </a:bodyPr>
          <a:lstStyle/>
          <a:p>
            <a:r>
              <a:rPr lang="en-GB" sz="2400" b="1" i="1" dirty="0">
                <a:solidFill>
                  <a:schemeClr val="bg1">
                    <a:lumMod val="50000"/>
                  </a:schemeClr>
                </a:solidFill>
                <a:latin typeface="Roboto"/>
              </a:rPr>
              <a:t>B.SC. (HONS.) IN COMPUTER SCIENCE (SPECIALISATION IN CLOUD COMPUTING AND BIG DATA)</a:t>
            </a:r>
            <a:br>
              <a:rPr lang="en-GB" sz="2400" b="1" i="1" dirty="0">
                <a:solidFill>
                  <a:schemeClr val="bg1">
                    <a:lumMod val="50000"/>
                  </a:schemeClr>
                </a:solidFill>
                <a:latin typeface="Roboto"/>
              </a:rPr>
            </a:br>
            <a:br>
              <a:rPr lang="en-GB" sz="2400" b="1" i="1" dirty="0">
                <a:solidFill>
                  <a:schemeClr val="bg1">
                    <a:lumMod val="50000"/>
                  </a:schemeClr>
                </a:solidFill>
                <a:latin typeface="Roboto"/>
              </a:rPr>
            </a:br>
            <a:endParaRPr lang="en-IN" sz="2400" b="1" i="1" dirty="0">
              <a:solidFill>
                <a:schemeClr val="bg1">
                  <a:lumMod val="50000"/>
                </a:schemeClr>
              </a:solidFill>
            </a:endParaRPr>
          </a:p>
        </p:txBody>
      </p:sp>
      <p:sp>
        <p:nvSpPr>
          <p:cNvPr id="4" name="Text Placeholder 3">
            <a:extLst>
              <a:ext uri="{FF2B5EF4-FFF2-40B4-BE49-F238E27FC236}">
                <a16:creationId xmlns:a16="http://schemas.microsoft.com/office/drawing/2014/main" id="{13636427-46E6-47EB-97AB-68D8F75F142D}"/>
              </a:ext>
            </a:extLst>
          </p:cNvPr>
          <p:cNvSpPr>
            <a:spLocks noGrp="1"/>
          </p:cNvSpPr>
          <p:nvPr>
            <p:ph type="body" idx="1"/>
          </p:nvPr>
        </p:nvSpPr>
        <p:spPr>
          <a:xfrm>
            <a:off x="7580004" y="5180390"/>
            <a:ext cx="3767446" cy="1005813"/>
          </a:xfrm>
        </p:spPr>
        <p:txBody>
          <a:bodyPr>
            <a:normAutofit/>
          </a:bodyPr>
          <a:lstStyle/>
          <a:p>
            <a:r>
              <a:rPr lang="en-GB" b="1" dirty="0"/>
              <a:t>    Presentation by:</a:t>
            </a:r>
          </a:p>
          <a:p>
            <a:r>
              <a:rPr lang="en-GB" dirty="0"/>
              <a:t>Mohamed Rahman Shareff S</a:t>
            </a:r>
            <a:endParaRPr lang="en-IN" dirty="0"/>
          </a:p>
        </p:txBody>
      </p:sp>
    </p:spTree>
    <p:extLst>
      <p:ext uri="{BB962C8B-B14F-4D97-AF65-F5344CB8AC3E}">
        <p14:creationId xmlns:p14="http://schemas.microsoft.com/office/powerpoint/2010/main" val="3481512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8D09E-8F5D-47DB-BE3D-6399DE007B98}"/>
              </a:ext>
            </a:extLst>
          </p:cNvPr>
          <p:cNvSpPr>
            <a:spLocks noGrp="1"/>
          </p:cNvSpPr>
          <p:nvPr>
            <p:ph type="title"/>
          </p:nvPr>
        </p:nvSpPr>
        <p:spPr>
          <a:xfrm>
            <a:off x="4324842" y="605639"/>
            <a:ext cx="3542315" cy="604976"/>
          </a:xfrm>
        </p:spPr>
        <p:txBody>
          <a:bodyPr/>
          <a:lstStyle/>
          <a:p>
            <a:r>
              <a:rPr lang="en-GB" b="1" dirty="0"/>
              <a:t>Data analyst</a:t>
            </a:r>
            <a:endParaRPr lang="en-IN" b="1" dirty="0"/>
          </a:p>
        </p:txBody>
      </p:sp>
      <p:sp>
        <p:nvSpPr>
          <p:cNvPr id="3" name="Content Placeholder 2">
            <a:extLst>
              <a:ext uri="{FF2B5EF4-FFF2-40B4-BE49-F238E27FC236}">
                <a16:creationId xmlns:a16="http://schemas.microsoft.com/office/drawing/2014/main" id="{660BE2BD-F152-45D7-A93E-D403B74F33F5}"/>
              </a:ext>
            </a:extLst>
          </p:cNvPr>
          <p:cNvSpPr>
            <a:spLocks noGrp="1"/>
          </p:cNvSpPr>
          <p:nvPr>
            <p:ph sz="quarter" idx="13"/>
          </p:nvPr>
        </p:nvSpPr>
        <p:spPr>
          <a:xfrm>
            <a:off x="926652" y="1626566"/>
            <a:ext cx="4456717" cy="3037708"/>
          </a:xfrm>
        </p:spPr>
        <p:txBody>
          <a:bodyPr>
            <a:normAutofit fontScale="92500"/>
          </a:bodyPr>
          <a:lstStyle/>
          <a:p>
            <a:pPr algn="just"/>
            <a:r>
              <a:rPr lang="en-GB" b="1" i="0" dirty="0">
                <a:solidFill>
                  <a:srgbClr val="4D5156"/>
                </a:solidFill>
                <a:effectLst/>
                <a:latin typeface="arial" panose="020B0604020202020204" pitchFamily="34" charset="0"/>
              </a:rPr>
              <a:t>Data analysis </a:t>
            </a:r>
            <a:r>
              <a:rPr lang="en-GB" b="0" i="0" dirty="0">
                <a:solidFill>
                  <a:srgbClr val="4D5156"/>
                </a:solidFill>
                <a:effectLst/>
                <a:latin typeface="arial" panose="020B0604020202020204" pitchFamily="34" charset="0"/>
              </a:rPr>
              <a:t>is a process of inspecting, cleansing, transforming and modelling data with the goal of discovering useful information, informing conclusions and supporting decision-making. </a:t>
            </a:r>
            <a:endParaRPr lang="en-IN" dirty="0"/>
          </a:p>
        </p:txBody>
      </p:sp>
      <p:pic>
        <p:nvPicPr>
          <p:cNvPr id="5" name="Picture 4">
            <a:extLst>
              <a:ext uri="{FF2B5EF4-FFF2-40B4-BE49-F238E27FC236}">
                <a16:creationId xmlns:a16="http://schemas.microsoft.com/office/drawing/2014/main" id="{32E4670D-5CD5-4603-BE47-A66B19665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516" y="1626566"/>
            <a:ext cx="6210501" cy="41431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064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6AF2-874C-406E-B906-F37825BAFF3D}"/>
              </a:ext>
            </a:extLst>
          </p:cNvPr>
          <p:cNvSpPr>
            <a:spLocks noGrp="1"/>
          </p:cNvSpPr>
          <p:nvPr>
            <p:ph type="title"/>
          </p:nvPr>
        </p:nvSpPr>
        <p:spPr>
          <a:xfrm>
            <a:off x="4369918" y="292593"/>
            <a:ext cx="3452163" cy="645621"/>
          </a:xfrm>
        </p:spPr>
        <p:txBody>
          <a:bodyPr/>
          <a:lstStyle/>
          <a:p>
            <a:r>
              <a:rPr lang="en-GB" b="1" dirty="0"/>
              <a:t>Data scientist</a:t>
            </a:r>
            <a:endParaRPr lang="en-IN" b="1" dirty="0"/>
          </a:p>
        </p:txBody>
      </p:sp>
      <p:sp>
        <p:nvSpPr>
          <p:cNvPr id="3" name="Content Placeholder 2">
            <a:extLst>
              <a:ext uri="{FF2B5EF4-FFF2-40B4-BE49-F238E27FC236}">
                <a16:creationId xmlns:a16="http://schemas.microsoft.com/office/drawing/2014/main" id="{1D73E682-3154-4EDC-BBEB-F76299E4D51D}"/>
              </a:ext>
            </a:extLst>
          </p:cNvPr>
          <p:cNvSpPr>
            <a:spLocks noGrp="1"/>
          </p:cNvSpPr>
          <p:nvPr>
            <p:ph sz="quarter" idx="13"/>
          </p:nvPr>
        </p:nvSpPr>
        <p:spPr>
          <a:xfrm>
            <a:off x="308466" y="1778484"/>
            <a:ext cx="6079454" cy="3016277"/>
          </a:xfrm>
        </p:spPr>
        <p:txBody>
          <a:bodyPr/>
          <a:lstStyle/>
          <a:p>
            <a:pPr algn="just"/>
            <a:r>
              <a:rPr lang="en-GB" b="1" i="0" dirty="0">
                <a:solidFill>
                  <a:srgbClr val="4D5156"/>
                </a:solidFill>
                <a:effectLst/>
                <a:latin typeface="arial" panose="020B0604020202020204" pitchFamily="34" charset="0"/>
              </a:rPr>
              <a:t>Data science </a:t>
            </a:r>
            <a:r>
              <a:rPr lang="en-GB" b="0" i="0" dirty="0">
                <a:solidFill>
                  <a:srgbClr val="4D5156"/>
                </a:solidFill>
                <a:effectLst/>
                <a:latin typeface="arial" panose="020B0604020202020204" pitchFamily="34" charset="0"/>
              </a:rPr>
              <a:t>is an inter-disciplinary field that uses scientific methods, processes, algorithms and systems to extract knowledge and insights from many structural and unstructured data. Data science is related to data mining, machine learning and big data.</a:t>
            </a:r>
            <a:endParaRPr lang="en-IN" dirty="0"/>
          </a:p>
        </p:txBody>
      </p:sp>
      <p:pic>
        <p:nvPicPr>
          <p:cNvPr id="5" name="Picture 4">
            <a:extLst>
              <a:ext uri="{FF2B5EF4-FFF2-40B4-BE49-F238E27FC236}">
                <a16:creationId xmlns:a16="http://schemas.microsoft.com/office/drawing/2014/main" id="{E1D8DD5A-F2E6-4BA0-8C5E-0CD586897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6521" y="1713490"/>
            <a:ext cx="5167648" cy="28713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313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551EC-E127-4752-A3CC-795D161DEB35}"/>
              </a:ext>
            </a:extLst>
          </p:cNvPr>
          <p:cNvSpPr>
            <a:spLocks noGrp="1"/>
          </p:cNvSpPr>
          <p:nvPr>
            <p:ph sz="quarter" idx="13"/>
          </p:nvPr>
        </p:nvSpPr>
        <p:spPr>
          <a:xfrm>
            <a:off x="385739" y="1517087"/>
            <a:ext cx="5710261" cy="5141291"/>
          </a:xfrm>
        </p:spPr>
        <p:txBody>
          <a:bodyPr>
            <a:noAutofit/>
          </a:bodyPr>
          <a:lstStyle/>
          <a:p>
            <a:pPr algn="just"/>
            <a:r>
              <a:rPr lang="en-GB" sz="1800" b="1" i="0" dirty="0">
                <a:effectLst/>
                <a:latin typeface="arial" panose="020B0604020202020204" pitchFamily="34" charset="0"/>
              </a:rPr>
              <a:t>Front-end web development </a:t>
            </a:r>
            <a:r>
              <a:rPr lang="en-GB" sz="1800" i="0" dirty="0">
                <a:effectLst/>
                <a:latin typeface="arial" panose="020B0604020202020204" pitchFamily="34" charset="0"/>
              </a:rPr>
              <a:t>is the practice of converting data to a graphical interface, through the use of HTML, CSS, and JavaScript, so that users can view and interact with that data.</a:t>
            </a:r>
            <a:endParaRPr lang="en-IN" sz="1800" dirty="0"/>
          </a:p>
          <a:p>
            <a:pPr algn="just"/>
            <a:r>
              <a:rPr lang="en-GB" sz="1800" b="1" i="0" dirty="0">
                <a:effectLst/>
                <a:latin typeface="arial" panose="020B0604020202020204" pitchFamily="34" charset="0"/>
              </a:rPr>
              <a:t>Back-end Development </a:t>
            </a:r>
            <a:r>
              <a:rPr lang="en-GB" sz="1800" i="0" dirty="0">
                <a:effectLst/>
                <a:latin typeface="arial" panose="020B0604020202020204" pitchFamily="34" charset="0"/>
              </a:rPr>
              <a:t>refers to the server-side development. ... Backend developer focuses on databases, scripting, and the architecture of websites. Code written by back-end developers helps to communicate the database information to the browser.</a:t>
            </a:r>
          </a:p>
          <a:p>
            <a:pPr marL="0" indent="0" algn="just">
              <a:buNone/>
            </a:pPr>
            <a:endParaRPr lang="en-GB" sz="1800" dirty="0">
              <a:latin typeface="arial" panose="020B0604020202020204" pitchFamily="34" charset="0"/>
            </a:endParaRPr>
          </a:p>
        </p:txBody>
      </p:sp>
      <p:sp>
        <p:nvSpPr>
          <p:cNvPr id="5" name="Title 4">
            <a:extLst>
              <a:ext uri="{FF2B5EF4-FFF2-40B4-BE49-F238E27FC236}">
                <a16:creationId xmlns:a16="http://schemas.microsoft.com/office/drawing/2014/main" id="{87939827-4E14-4F72-A986-F1723CE726C9}"/>
              </a:ext>
            </a:extLst>
          </p:cNvPr>
          <p:cNvSpPr>
            <a:spLocks noGrp="1"/>
          </p:cNvSpPr>
          <p:nvPr>
            <p:ph type="title"/>
          </p:nvPr>
        </p:nvSpPr>
        <p:spPr>
          <a:xfrm>
            <a:off x="1027851" y="379927"/>
            <a:ext cx="10136298" cy="534473"/>
          </a:xfrm>
        </p:spPr>
        <p:txBody>
          <a:bodyPr>
            <a:normAutofit fontScale="90000"/>
          </a:bodyPr>
          <a:lstStyle/>
          <a:p>
            <a:r>
              <a:rPr lang="en-GB" b="1" dirty="0"/>
              <a:t>Front end development &amp; Back end development</a:t>
            </a:r>
            <a:endParaRPr lang="en-IN" b="1" dirty="0"/>
          </a:p>
        </p:txBody>
      </p:sp>
      <p:pic>
        <p:nvPicPr>
          <p:cNvPr id="7" name="Picture 6">
            <a:extLst>
              <a:ext uri="{FF2B5EF4-FFF2-40B4-BE49-F238E27FC236}">
                <a16:creationId xmlns:a16="http://schemas.microsoft.com/office/drawing/2014/main" id="{94D137F6-BB35-4485-A8B5-97C3958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1983" y="1641116"/>
            <a:ext cx="5229939" cy="3768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45169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C5A1-043A-4AE0-AB52-3603F4036333}"/>
              </a:ext>
            </a:extLst>
          </p:cNvPr>
          <p:cNvSpPr>
            <a:spLocks noGrp="1"/>
          </p:cNvSpPr>
          <p:nvPr>
            <p:ph type="title"/>
          </p:nvPr>
        </p:nvSpPr>
        <p:spPr>
          <a:xfrm>
            <a:off x="3874082" y="373819"/>
            <a:ext cx="4443836" cy="448284"/>
          </a:xfrm>
        </p:spPr>
        <p:txBody>
          <a:bodyPr>
            <a:normAutofit fontScale="90000"/>
          </a:bodyPr>
          <a:lstStyle/>
          <a:p>
            <a:r>
              <a:rPr lang="en-GB" b="1" dirty="0"/>
              <a:t>Big data developer</a:t>
            </a:r>
            <a:endParaRPr lang="en-IN" b="1" dirty="0"/>
          </a:p>
        </p:txBody>
      </p:sp>
      <p:sp>
        <p:nvSpPr>
          <p:cNvPr id="3" name="Content Placeholder 2">
            <a:extLst>
              <a:ext uri="{FF2B5EF4-FFF2-40B4-BE49-F238E27FC236}">
                <a16:creationId xmlns:a16="http://schemas.microsoft.com/office/drawing/2014/main" id="{168B3798-DA9E-4201-A12E-75DABC0EE086}"/>
              </a:ext>
            </a:extLst>
          </p:cNvPr>
          <p:cNvSpPr>
            <a:spLocks noGrp="1"/>
          </p:cNvSpPr>
          <p:nvPr>
            <p:ph sz="quarter" idx="13"/>
          </p:nvPr>
        </p:nvSpPr>
        <p:spPr>
          <a:xfrm>
            <a:off x="390659" y="1662573"/>
            <a:ext cx="6259758" cy="4110981"/>
          </a:xfrm>
        </p:spPr>
        <p:txBody>
          <a:bodyPr>
            <a:normAutofit/>
          </a:bodyPr>
          <a:lstStyle/>
          <a:p>
            <a:pPr algn="just"/>
            <a:r>
              <a:rPr lang="en-GB" b="1" i="0" dirty="0">
                <a:solidFill>
                  <a:srgbClr val="222222"/>
                </a:solidFill>
                <a:effectLst/>
                <a:latin typeface="arial" panose="020B0604020202020204" pitchFamily="34" charset="0"/>
              </a:rPr>
              <a:t>Big Data Developer</a:t>
            </a:r>
            <a:r>
              <a:rPr lang="en-GB" b="0" i="0" dirty="0">
                <a:solidFill>
                  <a:srgbClr val="222222"/>
                </a:solidFill>
                <a:effectLst/>
                <a:latin typeface="arial" panose="020B0604020202020204" pitchFamily="34" charset="0"/>
              </a:rPr>
              <a:t> is the one who loves programming. He/she needs to have a knowledge of core Java, SQL, and any scripting language along with good interpersonal skills. </a:t>
            </a:r>
            <a:r>
              <a:rPr lang="en-GB" b="1" i="0" dirty="0">
                <a:solidFill>
                  <a:srgbClr val="222222"/>
                </a:solidFill>
                <a:effectLst/>
                <a:latin typeface="arial" panose="020B0604020202020204" pitchFamily="34" charset="0"/>
              </a:rPr>
              <a:t>Big data developer</a:t>
            </a:r>
            <a:r>
              <a:rPr lang="en-GB" b="0" i="0" dirty="0">
                <a:solidFill>
                  <a:srgbClr val="222222"/>
                </a:solidFill>
                <a:effectLst/>
                <a:latin typeface="arial" panose="020B0604020202020204" pitchFamily="34" charset="0"/>
              </a:rPr>
              <a:t> is responsible for the actual coding or programming of Hadoop applications. This role is similar to that of a Software </a:t>
            </a:r>
            <a:r>
              <a:rPr lang="en-GB" b="1" i="0" dirty="0">
                <a:solidFill>
                  <a:srgbClr val="222222"/>
                </a:solidFill>
                <a:effectLst/>
                <a:latin typeface="arial" panose="020B0604020202020204" pitchFamily="34" charset="0"/>
              </a:rPr>
              <a:t>Developer</a:t>
            </a:r>
            <a:r>
              <a:rPr lang="en-GB" b="0" i="0" dirty="0">
                <a:solidFill>
                  <a:srgbClr val="222222"/>
                </a:solidFill>
                <a:effectLst/>
                <a:latin typeface="arial" panose="020B0604020202020204" pitchFamily="34" charset="0"/>
              </a:rPr>
              <a:t>.</a:t>
            </a:r>
            <a:endParaRPr lang="en-IN" dirty="0"/>
          </a:p>
        </p:txBody>
      </p:sp>
      <p:pic>
        <p:nvPicPr>
          <p:cNvPr id="5" name="Picture 4">
            <a:extLst>
              <a:ext uri="{FF2B5EF4-FFF2-40B4-BE49-F238E27FC236}">
                <a16:creationId xmlns:a16="http://schemas.microsoft.com/office/drawing/2014/main" id="{4C537D76-B379-4FC4-8F43-3E8F6A3EE4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541" y="1636216"/>
            <a:ext cx="4876800" cy="3248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1815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C669-6048-466D-99CD-A7C189215B9B}"/>
              </a:ext>
            </a:extLst>
          </p:cNvPr>
          <p:cNvSpPr>
            <a:spLocks noGrp="1"/>
          </p:cNvSpPr>
          <p:nvPr>
            <p:ph type="title"/>
          </p:nvPr>
        </p:nvSpPr>
        <p:spPr>
          <a:xfrm>
            <a:off x="1716870" y="268642"/>
            <a:ext cx="8758259" cy="798159"/>
          </a:xfrm>
        </p:spPr>
        <p:txBody>
          <a:bodyPr/>
          <a:lstStyle/>
          <a:p>
            <a:r>
              <a:rPr lang="en-GB" b="1" dirty="0"/>
              <a:t>Cloud computing &amp; Bigdata program</a:t>
            </a:r>
            <a:endParaRPr lang="en-IN" b="1" dirty="0"/>
          </a:p>
        </p:txBody>
      </p:sp>
      <p:sp>
        <p:nvSpPr>
          <p:cNvPr id="3" name="Content Placeholder 2">
            <a:extLst>
              <a:ext uri="{FF2B5EF4-FFF2-40B4-BE49-F238E27FC236}">
                <a16:creationId xmlns:a16="http://schemas.microsoft.com/office/drawing/2014/main" id="{A5138325-0CDB-4E3A-A0A5-94426879F29E}"/>
              </a:ext>
            </a:extLst>
          </p:cNvPr>
          <p:cNvSpPr>
            <a:spLocks noGrp="1"/>
          </p:cNvSpPr>
          <p:nvPr>
            <p:ph sz="quarter" idx="13"/>
          </p:nvPr>
        </p:nvSpPr>
        <p:spPr>
          <a:xfrm>
            <a:off x="681954" y="1933740"/>
            <a:ext cx="6066575" cy="2990519"/>
          </a:xfrm>
        </p:spPr>
        <p:txBody>
          <a:bodyPr>
            <a:normAutofit fontScale="92500" lnSpcReduction="10000"/>
          </a:bodyPr>
          <a:lstStyle/>
          <a:p>
            <a:pPr algn="just"/>
            <a:r>
              <a:rPr lang="en-GB" b="0" i="0" dirty="0">
                <a:solidFill>
                  <a:srgbClr val="222222"/>
                </a:solidFill>
                <a:effectLst/>
                <a:latin typeface="arial" panose="020B0604020202020204" pitchFamily="34" charset="0"/>
              </a:rPr>
              <a:t>They can often view and query </a:t>
            </a:r>
            <a:r>
              <a:rPr lang="en-GB" b="1" i="0" dirty="0">
                <a:solidFill>
                  <a:srgbClr val="222222"/>
                </a:solidFill>
                <a:effectLst/>
                <a:latin typeface="arial" panose="020B0604020202020204" pitchFamily="34" charset="0"/>
              </a:rPr>
              <a:t>large data</a:t>
            </a:r>
            <a:r>
              <a:rPr lang="en-GB" b="0" i="0" dirty="0">
                <a:solidFill>
                  <a:srgbClr val="222222"/>
                </a:solidFill>
                <a:effectLst/>
                <a:latin typeface="arial" panose="020B0604020202020204" pitchFamily="34" charset="0"/>
              </a:rPr>
              <a:t> sets much more quickly than a standard </a:t>
            </a:r>
            <a:r>
              <a:rPr lang="en-GB" b="1" i="0" dirty="0">
                <a:solidFill>
                  <a:srgbClr val="222222"/>
                </a:solidFill>
                <a:effectLst/>
                <a:latin typeface="arial" panose="020B0604020202020204" pitchFamily="34" charset="0"/>
              </a:rPr>
              <a:t>computer</a:t>
            </a:r>
            <a:r>
              <a:rPr lang="en-GB" b="0" i="0" dirty="0">
                <a:solidFill>
                  <a:srgbClr val="222222"/>
                </a:solidFill>
                <a:effectLst/>
                <a:latin typeface="arial" panose="020B0604020202020204" pitchFamily="34" charset="0"/>
              </a:rPr>
              <a:t> could. Essentially, “</a:t>
            </a:r>
            <a:r>
              <a:rPr lang="en-GB" b="1" i="0" dirty="0">
                <a:solidFill>
                  <a:srgbClr val="222222"/>
                </a:solidFill>
                <a:effectLst/>
                <a:latin typeface="arial" panose="020B0604020202020204" pitchFamily="34" charset="0"/>
              </a:rPr>
              <a:t>Big Data</a:t>
            </a:r>
            <a:r>
              <a:rPr lang="en-GB" b="0" i="0" dirty="0">
                <a:solidFill>
                  <a:srgbClr val="222222"/>
                </a:solidFill>
                <a:effectLst/>
                <a:latin typeface="arial" panose="020B0604020202020204" pitchFamily="34" charset="0"/>
              </a:rPr>
              <a:t>” refers to the </a:t>
            </a:r>
            <a:r>
              <a:rPr lang="en-GB" b="1" i="0" dirty="0">
                <a:solidFill>
                  <a:srgbClr val="222222"/>
                </a:solidFill>
                <a:effectLst/>
                <a:latin typeface="arial" panose="020B0604020202020204" pitchFamily="34" charset="0"/>
              </a:rPr>
              <a:t>large</a:t>
            </a:r>
            <a:r>
              <a:rPr lang="en-GB" b="0" i="0" dirty="0">
                <a:solidFill>
                  <a:srgbClr val="222222"/>
                </a:solidFill>
                <a:effectLst/>
                <a:latin typeface="arial" panose="020B0604020202020204" pitchFamily="34" charset="0"/>
              </a:rPr>
              <a:t> sets of </a:t>
            </a:r>
            <a:r>
              <a:rPr lang="en-GB" b="1" i="0" dirty="0">
                <a:solidFill>
                  <a:srgbClr val="222222"/>
                </a:solidFill>
                <a:effectLst/>
                <a:latin typeface="arial" panose="020B0604020202020204" pitchFamily="34" charset="0"/>
              </a:rPr>
              <a:t>data</a:t>
            </a:r>
            <a:r>
              <a:rPr lang="en-GB" b="0" i="0" dirty="0">
                <a:solidFill>
                  <a:srgbClr val="222222"/>
                </a:solidFill>
                <a:effectLst/>
                <a:latin typeface="arial" panose="020B0604020202020204" pitchFamily="34" charset="0"/>
              </a:rPr>
              <a:t> collected, while “</a:t>
            </a:r>
            <a:r>
              <a:rPr lang="en-GB" b="1" i="0" dirty="0">
                <a:solidFill>
                  <a:srgbClr val="222222"/>
                </a:solidFill>
                <a:effectLst/>
                <a:latin typeface="arial" panose="020B0604020202020204" pitchFamily="34" charset="0"/>
              </a:rPr>
              <a:t>Cloud Computing</a:t>
            </a:r>
            <a:r>
              <a:rPr lang="en-GB" b="0" i="0" dirty="0">
                <a:solidFill>
                  <a:srgbClr val="222222"/>
                </a:solidFill>
                <a:effectLst/>
                <a:latin typeface="arial" panose="020B0604020202020204" pitchFamily="34" charset="0"/>
              </a:rPr>
              <a:t>” refers to the mechanism that remotely takes this </a:t>
            </a:r>
            <a:r>
              <a:rPr lang="en-GB" b="1" i="0" dirty="0">
                <a:solidFill>
                  <a:srgbClr val="222222"/>
                </a:solidFill>
                <a:effectLst/>
                <a:latin typeface="arial" panose="020B0604020202020204" pitchFamily="34" charset="0"/>
              </a:rPr>
              <a:t>data</a:t>
            </a:r>
            <a:r>
              <a:rPr lang="en-GB" b="0" i="0" dirty="0">
                <a:solidFill>
                  <a:srgbClr val="222222"/>
                </a:solidFill>
                <a:effectLst/>
                <a:latin typeface="arial" panose="020B0604020202020204" pitchFamily="34" charset="0"/>
              </a:rPr>
              <a:t> in and performs any operations specified on that </a:t>
            </a:r>
            <a:r>
              <a:rPr lang="en-GB" b="1" i="0" dirty="0">
                <a:solidFill>
                  <a:srgbClr val="222222"/>
                </a:solidFill>
                <a:effectLst/>
                <a:latin typeface="arial" panose="020B0604020202020204" pitchFamily="34" charset="0"/>
              </a:rPr>
              <a:t>data</a:t>
            </a:r>
            <a:r>
              <a:rPr lang="en-GB" b="0" i="0" dirty="0">
                <a:solidFill>
                  <a:srgbClr val="222222"/>
                </a:solidFill>
                <a:effectLst/>
                <a:latin typeface="arial" panose="020B0604020202020204" pitchFamily="34" charset="0"/>
              </a:rPr>
              <a:t>.</a:t>
            </a:r>
            <a:endParaRPr lang="en-IN" dirty="0"/>
          </a:p>
        </p:txBody>
      </p:sp>
      <p:pic>
        <p:nvPicPr>
          <p:cNvPr id="7" name="Picture 6">
            <a:extLst>
              <a:ext uri="{FF2B5EF4-FFF2-40B4-BE49-F238E27FC236}">
                <a16:creationId xmlns:a16="http://schemas.microsoft.com/office/drawing/2014/main" id="{CA077AA0-E9BB-4DFC-8078-6F3185C7D5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3025" y="1798281"/>
            <a:ext cx="4859628" cy="2558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4261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F487-9395-44BB-8BA4-CF2E10971D80}"/>
              </a:ext>
            </a:extLst>
          </p:cNvPr>
          <p:cNvSpPr>
            <a:spLocks noGrp="1"/>
          </p:cNvSpPr>
          <p:nvPr>
            <p:ph type="title"/>
          </p:nvPr>
        </p:nvSpPr>
        <p:spPr/>
        <p:txBody>
          <a:bodyPr/>
          <a:lstStyle/>
          <a:p>
            <a:r>
              <a:rPr lang="en-GB" b="1" dirty="0"/>
              <a:t>What kind of salaries are there ?</a:t>
            </a:r>
            <a:endParaRPr lang="en-IN" b="1" dirty="0"/>
          </a:p>
        </p:txBody>
      </p:sp>
      <p:pic>
        <p:nvPicPr>
          <p:cNvPr id="5" name="Content Placeholder 4">
            <a:extLst>
              <a:ext uri="{FF2B5EF4-FFF2-40B4-BE49-F238E27FC236}">
                <a16:creationId xmlns:a16="http://schemas.microsoft.com/office/drawing/2014/main" id="{549AC6EB-2FAC-409D-A44E-C5B0602E0EC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986867" y="2214694"/>
            <a:ext cx="3710569" cy="30921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3319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34B9-4A34-4B08-8F8C-934F5F703C2C}"/>
              </a:ext>
            </a:extLst>
          </p:cNvPr>
          <p:cNvSpPr>
            <a:spLocks noGrp="1"/>
          </p:cNvSpPr>
          <p:nvPr>
            <p:ph type="title"/>
          </p:nvPr>
        </p:nvSpPr>
        <p:spPr>
          <a:xfrm>
            <a:off x="2035165" y="495688"/>
            <a:ext cx="8121043" cy="787202"/>
          </a:xfrm>
        </p:spPr>
        <p:txBody>
          <a:bodyPr/>
          <a:lstStyle/>
          <a:p>
            <a:r>
              <a:rPr lang="en-IN" b="1" i="0" dirty="0">
                <a:solidFill>
                  <a:srgbClr val="505050"/>
                </a:solidFill>
                <a:effectLst/>
                <a:latin typeface="Roboto"/>
              </a:rPr>
              <a:t>Information security analyst</a:t>
            </a:r>
            <a:endParaRPr lang="en-IN" b="1" dirty="0"/>
          </a:p>
        </p:txBody>
      </p:sp>
      <p:pic>
        <p:nvPicPr>
          <p:cNvPr id="5" name="Content Placeholder 4">
            <a:extLst>
              <a:ext uri="{FF2B5EF4-FFF2-40B4-BE49-F238E27FC236}">
                <a16:creationId xmlns:a16="http://schemas.microsoft.com/office/drawing/2014/main" id="{38B777BD-5017-4561-8A6C-5E5E5D9F50EF}"/>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40742" y="1752365"/>
            <a:ext cx="6254323" cy="449830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9185D5F-1A32-4BB3-A739-DFEF438A4A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460" y="1752366"/>
            <a:ext cx="5304798" cy="205399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5D38154-120A-43B8-AA6C-C275C33F2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460" y="4032913"/>
            <a:ext cx="5304798" cy="22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068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3650-917D-4D68-A276-5B3D739505C9}"/>
              </a:ext>
            </a:extLst>
          </p:cNvPr>
          <p:cNvSpPr>
            <a:spLocks noGrp="1"/>
          </p:cNvSpPr>
          <p:nvPr>
            <p:ph type="title"/>
          </p:nvPr>
        </p:nvSpPr>
        <p:spPr>
          <a:xfrm>
            <a:off x="3809687" y="720967"/>
            <a:ext cx="4572625" cy="691668"/>
          </a:xfrm>
        </p:spPr>
        <p:txBody>
          <a:bodyPr/>
          <a:lstStyle/>
          <a:p>
            <a:r>
              <a:rPr lang="en-GB" b="1" dirty="0"/>
              <a:t>Software engineer</a:t>
            </a:r>
            <a:endParaRPr lang="en-IN" b="1" dirty="0"/>
          </a:p>
        </p:txBody>
      </p:sp>
      <p:pic>
        <p:nvPicPr>
          <p:cNvPr id="5" name="Content Placeholder 4">
            <a:extLst>
              <a:ext uri="{FF2B5EF4-FFF2-40B4-BE49-F238E27FC236}">
                <a16:creationId xmlns:a16="http://schemas.microsoft.com/office/drawing/2014/main" id="{21C11539-8166-4C8F-8D98-F99002FFA1B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04802" y="1814285"/>
            <a:ext cx="5604680" cy="478108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0E4E78E-F1F1-43E5-B2A1-E106BFECF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518" y="1814285"/>
            <a:ext cx="5604681" cy="236339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797FEAC2-4878-4163-B2B6-10D83A289C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520" y="4332730"/>
            <a:ext cx="5604679" cy="22626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833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137C-5EE0-4959-B745-E88522B28A1E}"/>
              </a:ext>
            </a:extLst>
          </p:cNvPr>
          <p:cNvSpPr>
            <a:spLocks noGrp="1"/>
          </p:cNvSpPr>
          <p:nvPr>
            <p:ph type="title"/>
          </p:nvPr>
        </p:nvSpPr>
        <p:spPr>
          <a:xfrm>
            <a:off x="4307831" y="536632"/>
            <a:ext cx="3576338" cy="582486"/>
          </a:xfrm>
        </p:spPr>
        <p:txBody>
          <a:bodyPr>
            <a:normAutofit fontScale="90000"/>
          </a:bodyPr>
          <a:lstStyle/>
          <a:p>
            <a:r>
              <a:rPr lang="en-GB" b="1" dirty="0"/>
              <a:t>Data analyst</a:t>
            </a:r>
            <a:endParaRPr lang="en-IN" b="1" dirty="0"/>
          </a:p>
        </p:txBody>
      </p:sp>
      <p:pic>
        <p:nvPicPr>
          <p:cNvPr id="5" name="Content Placeholder 4">
            <a:extLst>
              <a:ext uri="{FF2B5EF4-FFF2-40B4-BE49-F238E27FC236}">
                <a16:creationId xmlns:a16="http://schemas.microsoft.com/office/drawing/2014/main" id="{B849AA12-B516-487A-B75D-4C8546C0031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11043" y="1475142"/>
            <a:ext cx="5343846" cy="517131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8D08F85-3F0E-477E-B877-322632C93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75142"/>
            <a:ext cx="5443470" cy="3219688"/>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F4F8654-8997-4676-BB39-C6B80C666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55728"/>
            <a:ext cx="5443470" cy="17907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254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1D3F5-F3BF-4265-89FC-5F5C94B75B64}"/>
              </a:ext>
            </a:extLst>
          </p:cNvPr>
          <p:cNvSpPr>
            <a:spLocks noGrp="1"/>
          </p:cNvSpPr>
          <p:nvPr>
            <p:ph type="title"/>
          </p:nvPr>
        </p:nvSpPr>
        <p:spPr>
          <a:xfrm>
            <a:off x="4382893" y="245661"/>
            <a:ext cx="3426213" cy="773555"/>
          </a:xfrm>
        </p:spPr>
        <p:txBody>
          <a:bodyPr/>
          <a:lstStyle/>
          <a:p>
            <a:r>
              <a:rPr lang="en-GB" b="1" dirty="0"/>
              <a:t>Data scientist</a:t>
            </a:r>
            <a:endParaRPr lang="en-IN" b="1" dirty="0"/>
          </a:p>
        </p:txBody>
      </p:sp>
      <p:pic>
        <p:nvPicPr>
          <p:cNvPr id="5" name="Content Placeholder 4">
            <a:extLst>
              <a:ext uri="{FF2B5EF4-FFF2-40B4-BE49-F238E27FC236}">
                <a16:creationId xmlns:a16="http://schemas.microsoft.com/office/drawing/2014/main" id="{21420054-0C07-47C2-97C4-8ACADABDDE20}"/>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96403" y="1282888"/>
            <a:ext cx="5326725" cy="52407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9789479-9141-450E-89DA-B13C0ACEF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282888"/>
            <a:ext cx="5499598" cy="313898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2EF1A17-3F1B-4E4B-A1D0-EA700E7D5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572000"/>
            <a:ext cx="5499598" cy="19516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255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1590-C26E-4D53-8E15-A608D2BB6892}"/>
              </a:ext>
            </a:extLst>
          </p:cNvPr>
          <p:cNvSpPr>
            <a:spLocks noGrp="1"/>
          </p:cNvSpPr>
          <p:nvPr>
            <p:ph type="title"/>
          </p:nvPr>
        </p:nvSpPr>
        <p:spPr>
          <a:xfrm>
            <a:off x="2244904" y="751290"/>
            <a:ext cx="7702192" cy="639629"/>
          </a:xfrm>
        </p:spPr>
        <p:txBody>
          <a:bodyPr>
            <a:normAutofit fontScale="90000"/>
          </a:bodyPr>
          <a:lstStyle/>
          <a:p>
            <a:r>
              <a:rPr lang="en-GB" b="1" dirty="0"/>
              <a:t>Welcome to the Cyber World</a:t>
            </a:r>
            <a:endParaRPr lang="en-IN" b="1" dirty="0"/>
          </a:p>
        </p:txBody>
      </p:sp>
      <p:sp>
        <p:nvSpPr>
          <p:cNvPr id="3" name="Text Placeholder 2">
            <a:extLst>
              <a:ext uri="{FF2B5EF4-FFF2-40B4-BE49-F238E27FC236}">
                <a16:creationId xmlns:a16="http://schemas.microsoft.com/office/drawing/2014/main" id="{DD0A347B-4523-48FC-A002-0BBB5061710F}"/>
              </a:ext>
            </a:extLst>
          </p:cNvPr>
          <p:cNvSpPr>
            <a:spLocks noGrp="1"/>
          </p:cNvSpPr>
          <p:nvPr>
            <p:ph type="body" idx="1"/>
          </p:nvPr>
        </p:nvSpPr>
        <p:spPr>
          <a:xfrm>
            <a:off x="663337" y="2632362"/>
            <a:ext cx="10351752" cy="1368183"/>
          </a:xfrm>
        </p:spPr>
        <p:txBody>
          <a:bodyPr/>
          <a:lstStyle/>
          <a:p>
            <a:r>
              <a:rPr lang="en-GB" dirty="0"/>
              <a:t>We are the Developers of the future….</a:t>
            </a:r>
            <a:endParaRPr lang="en-IN" dirty="0"/>
          </a:p>
        </p:txBody>
      </p:sp>
      <p:pic>
        <p:nvPicPr>
          <p:cNvPr id="5" name="Picture 4">
            <a:extLst>
              <a:ext uri="{FF2B5EF4-FFF2-40B4-BE49-F238E27FC236}">
                <a16:creationId xmlns:a16="http://schemas.microsoft.com/office/drawing/2014/main" id="{541362F4-3AE2-42B3-B667-A2AE9416802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9572" y="4225638"/>
            <a:ext cx="11132856" cy="1664324"/>
          </a:xfrm>
          <a:prstGeom prst="rect">
            <a:avLst/>
          </a:prstGeom>
        </p:spPr>
      </p:pic>
    </p:spTree>
    <p:extLst>
      <p:ext uri="{BB962C8B-B14F-4D97-AF65-F5344CB8AC3E}">
        <p14:creationId xmlns:p14="http://schemas.microsoft.com/office/powerpoint/2010/main" val="97885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27444-18C9-407B-A980-086C209F5864}"/>
              </a:ext>
            </a:extLst>
          </p:cNvPr>
          <p:cNvSpPr>
            <a:spLocks noGrp="1"/>
          </p:cNvSpPr>
          <p:nvPr>
            <p:ph type="title"/>
          </p:nvPr>
        </p:nvSpPr>
        <p:spPr>
          <a:xfrm>
            <a:off x="3700506" y="563926"/>
            <a:ext cx="4790989" cy="448284"/>
          </a:xfrm>
        </p:spPr>
        <p:txBody>
          <a:bodyPr>
            <a:normAutofit fontScale="90000"/>
          </a:bodyPr>
          <a:lstStyle/>
          <a:p>
            <a:r>
              <a:rPr lang="en-GB" b="1" dirty="0"/>
              <a:t>Back end developer</a:t>
            </a:r>
            <a:endParaRPr lang="en-IN" b="1" dirty="0"/>
          </a:p>
        </p:txBody>
      </p:sp>
      <p:pic>
        <p:nvPicPr>
          <p:cNvPr id="5" name="Content Placeholder 4">
            <a:extLst>
              <a:ext uri="{FF2B5EF4-FFF2-40B4-BE49-F238E27FC236}">
                <a16:creationId xmlns:a16="http://schemas.microsoft.com/office/drawing/2014/main" id="{3F50D85E-42ED-4FDE-99D2-CB7CE6DF2F0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2933" y="1462034"/>
            <a:ext cx="5378137" cy="504794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76E1B6F-8BC4-43A2-8CBC-6F1EB5AA87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8" y="1462034"/>
            <a:ext cx="5563069" cy="283701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D42B8760-D8B5-458E-B9BB-1F76F6075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4456648"/>
            <a:ext cx="5563068" cy="20533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8617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111B-B067-462E-BC54-3E9DDFFFDCA4}"/>
              </a:ext>
            </a:extLst>
          </p:cNvPr>
          <p:cNvSpPr>
            <a:spLocks noGrp="1"/>
          </p:cNvSpPr>
          <p:nvPr>
            <p:ph type="title"/>
          </p:nvPr>
        </p:nvSpPr>
        <p:spPr>
          <a:xfrm>
            <a:off x="3659562" y="441097"/>
            <a:ext cx="4872876" cy="448284"/>
          </a:xfrm>
        </p:spPr>
        <p:txBody>
          <a:bodyPr>
            <a:normAutofit fontScale="90000"/>
          </a:bodyPr>
          <a:lstStyle/>
          <a:p>
            <a:r>
              <a:rPr lang="en-GB" b="1" dirty="0"/>
              <a:t>Front end developer</a:t>
            </a:r>
            <a:endParaRPr lang="en-IN" b="1" dirty="0"/>
          </a:p>
        </p:txBody>
      </p:sp>
      <p:pic>
        <p:nvPicPr>
          <p:cNvPr id="5" name="Content Placeholder 4">
            <a:extLst>
              <a:ext uri="{FF2B5EF4-FFF2-40B4-BE49-F238E27FC236}">
                <a16:creationId xmlns:a16="http://schemas.microsoft.com/office/drawing/2014/main" id="{9AF91E5D-A788-4F45-829B-8D2EAF411F0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28899" y="1316085"/>
            <a:ext cx="5262217" cy="510081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E841682-3016-4104-9078-5B38B8834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316085"/>
            <a:ext cx="5667101" cy="299660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C01DB6B-BAFA-444F-B934-61EE33439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879" y="4411481"/>
            <a:ext cx="5667100" cy="2005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9717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0F2B-566D-43A0-8A66-4E036A02CD9B}"/>
              </a:ext>
            </a:extLst>
          </p:cNvPr>
          <p:cNvSpPr>
            <a:spLocks noGrp="1"/>
          </p:cNvSpPr>
          <p:nvPr>
            <p:ph type="title"/>
          </p:nvPr>
        </p:nvSpPr>
        <p:spPr>
          <a:xfrm>
            <a:off x="3843023" y="482039"/>
            <a:ext cx="4505954" cy="664373"/>
          </a:xfrm>
        </p:spPr>
        <p:txBody>
          <a:bodyPr/>
          <a:lstStyle/>
          <a:p>
            <a:r>
              <a:rPr lang="en-GB" b="1" dirty="0"/>
              <a:t>Big data developer</a:t>
            </a:r>
            <a:endParaRPr lang="en-IN" b="1" dirty="0"/>
          </a:p>
        </p:txBody>
      </p:sp>
      <p:pic>
        <p:nvPicPr>
          <p:cNvPr id="5" name="Content Placeholder 4">
            <a:extLst>
              <a:ext uri="{FF2B5EF4-FFF2-40B4-BE49-F238E27FC236}">
                <a16:creationId xmlns:a16="http://schemas.microsoft.com/office/drawing/2014/main" id="{978A3989-38FB-45F7-BD04-7B531D13DD01}"/>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22150" y="1419168"/>
            <a:ext cx="5355569" cy="495679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0211BF4-22A3-4769-8FC9-F860D55A17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282" y="1419167"/>
            <a:ext cx="5355568" cy="3330253"/>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918FEBF5-ED86-451E-A240-942750EA8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4282" y="4844955"/>
            <a:ext cx="5355568" cy="1531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789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3D9C1-0580-422F-BF6C-07A73B93D32B}"/>
              </a:ext>
            </a:extLst>
          </p:cNvPr>
          <p:cNvSpPr>
            <a:spLocks noGrp="1"/>
          </p:cNvSpPr>
          <p:nvPr>
            <p:ph type="title"/>
          </p:nvPr>
        </p:nvSpPr>
        <p:spPr>
          <a:xfrm>
            <a:off x="2758810" y="333175"/>
            <a:ext cx="6674380" cy="705316"/>
          </a:xfrm>
        </p:spPr>
        <p:txBody>
          <a:bodyPr/>
          <a:lstStyle/>
          <a:p>
            <a:r>
              <a:rPr lang="en-GB" b="1" dirty="0"/>
              <a:t>Cloud computing &amp; Bigdata</a:t>
            </a:r>
            <a:endParaRPr lang="en-IN" b="1" dirty="0"/>
          </a:p>
        </p:txBody>
      </p:sp>
      <p:pic>
        <p:nvPicPr>
          <p:cNvPr id="9" name="Content Placeholder 8">
            <a:extLst>
              <a:ext uri="{FF2B5EF4-FFF2-40B4-BE49-F238E27FC236}">
                <a16:creationId xmlns:a16="http://schemas.microsoft.com/office/drawing/2014/main" id="{45A94D68-DA26-4E1F-BFF0-DA55EA35D3DC}"/>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52395" y="1303361"/>
            <a:ext cx="5921110" cy="486880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55D6D5E-9AB2-4E61-997D-6F8FC08CE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442" y="1255595"/>
            <a:ext cx="4822212" cy="49319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553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208-1687-44A0-B5F7-34FD48D63801}"/>
              </a:ext>
            </a:extLst>
          </p:cNvPr>
          <p:cNvSpPr>
            <a:spLocks noGrp="1"/>
          </p:cNvSpPr>
          <p:nvPr>
            <p:ph type="title"/>
          </p:nvPr>
        </p:nvSpPr>
        <p:spPr/>
        <p:txBody>
          <a:bodyPr/>
          <a:lstStyle/>
          <a:p>
            <a:r>
              <a:rPr lang="en-GB" b="1" dirty="0"/>
              <a:t>Additional Opportunities ?</a:t>
            </a:r>
            <a:endParaRPr lang="en-IN" b="1" dirty="0"/>
          </a:p>
        </p:txBody>
      </p:sp>
      <p:sp>
        <p:nvSpPr>
          <p:cNvPr id="3" name="Content Placeholder 2">
            <a:extLst>
              <a:ext uri="{FF2B5EF4-FFF2-40B4-BE49-F238E27FC236}">
                <a16:creationId xmlns:a16="http://schemas.microsoft.com/office/drawing/2014/main" id="{AE2BD00E-C3FD-4AE3-A344-355AA7103DBA}"/>
              </a:ext>
            </a:extLst>
          </p:cNvPr>
          <p:cNvSpPr>
            <a:spLocks noGrp="1"/>
          </p:cNvSpPr>
          <p:nvPr>
            <p:ph sz="quarter" idx="13"/>
          </p:nvPr>
        </p:nvSpPr>
        <p:spPr>
          <a:xfrm>
            <a:off x="913775" y="2367092"/>
            <a:ext cx="10363826" cy="3424107"/>
          </a:xfrm>
        </p:spPr>
        <p:txBody>
          <a:bodyPr>
            <a:normAutofit fontScale="85000" lnSpcReduction="10000"/>
          </a:bodyPr>
          <a:lstStyle/>
          <a:p>
            <a:pPr algn="l">
              <a:buFont typeface="Arial" panose="020B0604020202020204" pitchFamily="34" charset="0"/>
              <a:buChar char="•"/>
            </a:pPr>
            <a:r>
              <a:rPr lang="en-GB" b="1" i="0" dirty="0">
                <a:solidFill>
                  <a:srgbClr val="222222"/>
                </a:solidFill>
                <a:effectLst/>
                <a:latin typeface="arial" panose="020B0604020202020204" pitchFamily="34" charset="0"/>
              </a:rPr>
              <a:t>Application Analyst. </a:t>
            </a:r>
            <a:r>
              <a:rPr lang="en-GB" b="0" i="0" dirty="0">
                <a:solidFill>
                  <a:srgbClr val="222222"/>
                </a:solidFill>
                <a:effectLst/>
                <a:latin typeface="arial" panose="020B0604020202020204" pitchFamily="34" charset="0"/>
              </a:rPr>
              <a:t>Application analysts are responsible for the administration, monitoring, and maintenance of software infrastructures and applications. ...</a:t>
            </a:r>
          </a:p>
          <a:p>
            <a:pPr algn="l">
              <a:buFont typeface="Arial" panose="020B0604020202020204" pitchFamily="34" charset="0"/>
              <a:buChar char="•"/>
            </a:pPr>
            <a:r>
              <a:rPr lang="en-GB" b="0" i="0" dirty="0">
                <a:solidFill>
                  <a:srgbClr val="222222"/>
                </a:solidFill>
                <a:effectLst/>
                <a:latin typeface="arial" panose="020B0604020202020204" pitchFamily="34" charset="0"/>
              </a:rPr>
              <a:t>Database Administrator. ...</a:t>
            </a:r>
          </a:p>
          <a:p>
            <a:pPr algn="l">
              <a:buFont typeface="Arial" panose="020B0604020202020204" pitchFamily="34" charset="0"/>
              <a:buChar char="•"/>
            </a:pPr>
            <a:r>
              <a:rPr lang="en-GB" b="0" i="0" dirty="0">
                <a:solidFill>
                  <a:srgbClr val="222222"/>
                </a:solidFill>
                <a:effectLst/>
                <a:latin typeface="arial" panose="020B0604020202020204" pitchFamily="34" charset="0"/>
              </a:rPr>
              <a:t>Games Developer. ...</a:t>
            </a:r>
          </a:p>
          <a:p>
            <a:pPr algn="l">
              <a:buFont typeface="Arial" panose="020B0604020202020204" pitchFamily="34" charset="0"/>
              <a:buChar char="•"/>
            </a:pPr>
            <a:r>
              <a:rPr lang="en-GB" b="0" i="0" dirty="0">
                <a:solidFill>
                  <a:srgbClr val="222222"/>
                </a:solidFill>
                <a:effectLst/>
                <a:latin typeface="arial" panose="020B0604020202020204" pitchFamily="34" charset="0"/>
              </a:rPr>
              <a:t>Information Systems Manager. ...</a:t>
            </a:r>
          </a:p>
          <a:p>
            <a:pPr algn="l">
              <a:buFont typeface="Arial" panose="020B0604020202020204" pitchFamily="34" charset="0"/>
              <a:buChar char="•"/>
            </a:pPr>
            <a:r>
              <a:rPr lang="en-GB" b="0" i="0" dirty="0">
                <a:solidFill>
                  <a:srgbClr val="222222"/>
                </a:solidFill>
                <a:effectLst/>
                <a:latin typeface="arial" panose="020B0604020202020204" pitchFamily="34" charset="0"/>
              </a:rPr>
              <a:t>IT Consultant. ...</a:t>
            </a:r>
          </a:p>
          <a:p>
            <a:pPr algn="l">
              <a:buFont typeface="Arial" panose="020B0604020202020204" pitchFamily="34" charset="0"/>
              <a:buChar char="•"/>
            </a:pPr>
            <a:r>
              <a:rPr lang="en-GB" b="0" i="0" dirty="0">
                <a:solidFill>
                  <a:srgbClr val="222222"/>
                </a:solidFill>
                <a:effectLst/>
                <a:latin typeface="arial" panose="020B0604020202020204" pitchFamily="34" charset="0"/>
              </a:rPr>
              <a:t>Systems Analyst. ...</a:t>
            </a:r>
          </a:p>
          <a:p>
            <a:pPr algn="l">
              <a:buFont typeface="Arial" panose="020B0604020202020204" pitchFamily="34" charset="0"/>
              <a:buChar char="•"/>
            </a:pPr>
            <a:r>
              <a:rPr lang="en-GB" b="0" i="0" dirty="0">
                <a:solidFill>
                  <a:srgbClr val="222222"/>
                </a:solidFill>
                <a:effectLst/>
                <a:latin typeface="arial" panose="020B0604020202020204" pitchFamily="34" charset="0"/>
              </a:rPr>
              <a:t>Web Designer. ...</a:t>
            </a:r>
          </a:p>
          <a:p>
            <a:endParaRPr lang="en-IN" dirty="0"/>
          </a:p>
        </p:txBody>
      </p:sp>
    </p:spTree>
    <p:extLst>
      <p:ext uri="{BB962C8B-B14F-4D97-AF65-F5344CB8AC3E}">
        <p14:creationId xmlns:p14="http://schemas.microsoft.com/office/powerpoint/2010/main" val="124388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18DE-C70F-42EF-B8BD-57DAAD00D316}"/>
              </a:ext>
            </a:extLst>
          </p:cNvPr>
          <p:cNvSpPr>
            <a:spLocks noGrp="1"/>
          </p:cNvSpPr>
          <p:nvPr>
            <p:ph type="title"/>
          </p:nvPr>
        </p:nvSpPr>
        <p:spPr>
          <a:xfrm>
            <a:off x="998248" y="550278"/>
            <a:ext cx="10195503" cy="1073805"/>
          </a:xfrm>
        </p:spPr>
        <p:txBody>
          <a:bodyPr>
            <a:normAutofit fontScale="90000"/>
          </a:bodyPr>
          <a:lstStyle/>
          <a:p>
            <a:r>
              <a:rPr lang="en-GB" b="1" dirty="0"/>
              <a:t>Which is the best platform for searching jobs ?</a:t>
            </a:r>
            <a:endParaRPr lang="en-IN" b="1" dirty="0"/>
          </a:p>
        </p:txBody>
      </p:sp>
      <p:sp>
        <p:nvSpPr>
          <p:cNvPr id="7" name="Content Placeholder 6">
            <a:extLst>
              <a:ext uri="{FF2B5EF4-FFF2-40B4-BE49-F238E27FC236}">
                <a16:creationId xmlns:a16="http://schemas.microsoft.com/office/drawing/2014/main" id="{B4CD5E21-019D-4923-9FBF-3014DB21FD96}"/>
              </a:ext>
            </a:extLst>
          </p:cNvPr>
          <p:cNvSpPr>
            <a:spLocks noGrp="1"/>
          </p:cNvSpPr>
          <p:nvPr>
            <p:ph sz="quarter" idx="13"/>
          </p:nvPr>
        </p:nvSpPr>
        <p:spPr>
          <a:xfrm>
            <a:off x="913774" y="2367093"/>
            <a:ext cx="6865450" cy="3637922"/>
          </a:xfrm>
        </p:spPr>
        <p:txBody>
          <a:bodyPr>
            <a:normAutofit/>
          </a:bodyPr>
          <a:lstStyle/>
          <a:p>
            <a:pPr algn="just"/>
            <a:r>
              <a:rPr lang="en-GB" b="1" i="0" dirty="0">
                <a:solidFill>
                  <a:srgbClr val="222222"/>
                </a:solidFill>
                <a:effectLst/>
                <a:latin typeface="arial" panose="020B0604020202020204" pitchFamily="34" charset="0"/>
              </a:rPr>
              <a:t>LinkedIn is a social network that focuses on professional networking and career development. You can use LinkedIn to display your resume, search for jobs, and enhance your professional reputation by posting updates and interacting with other people.</a:t>
            </a:r>
            <a:endParaRPr lang="en-IN" b="1" dirty="0"/>
          </a:p>
        </p:txBody>
      </p:sp>
      <p:pic>
        <p:nvPicPr>
          <p:cNvPr id="9" name="Picture 8">
            <a:extLst>
              <a:ext uri="{FF2B5EF4-FFF2-40B4-BE49-F238E27FC236}">
                <a16:creationId xmlns:a16="http://schemas.microsoft.com/office/drawing/2014/main" id="{25919F54-482D-419D-A60A-BFC8924D4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354" y="2367093"/>
            <a:ext cx="3148595" cy="23550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5405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589D-0E65-4AAA-8EC9-D4B97B8F1494}"/>
              </a:ext>
            </a:extLst>
          </p:cNvPr>
          <p:cNvSpPr>
            <a:spLocks noGrp="1"/>
          </p:cNvSpPr>
          <p:nvPr>
            <p:ph type="title"/>
          </p:nvPr>
        </p:nvSpPr>
        <p:spPr>
          <a:xfrm>
            <a:off x="2180510" y="438213"/>
            <a:ext cx="7830980" cy="746644"/>
          </a:xfrm>
        </p:spPr>
        <p:txBody>
          <a:bodyPr/>
          <a:lstStyle/>
          <a:p>
            <a:r>
              <a:rPr lang="en-GB" b="1" dirty="0"/>
              <a:t>What can we do with in LinkedIn ?</a:t>
            </a:r>
            <a:endParaRPr lang="en-IN" b="1" dirty="0"/>
          </a:p>
        </p:txBody>
      </p:sp>
      <p:sp>
        <p:nvSpPr>
          <p:cNvPr id="3" name="Content Placeholder 2">
            <a:extLst>
              <a:ext uri="{FF2B5EF4-FFF2-40B4-BE49-F238E27FC236}">
                <a16:creationId xmlns:a16="http://schemas.microsoft.com/office/drawing/2014/main" id="{56CB4206-8BF0-404A-8E66-5953D6042DBC}"/>
              </a:ext>
            </a:extLst>
          </p:cNvPr>
          <p:cNvSpPr>
            <a:spLocks noGrp="1"/>
          </p:cNvSpPr>
          <p:nvPr>
            <p:ph sz="quarter" idx="13"/>
          </p:nvPr>
        </p:nvSpPr>
        <p:spPr>
          <a:xfrm>
            <a:off x="578923" y="2083757"/>
            <a:ext cx="6646125" cy="2990519"/>
          </a:xfrm>
        </p:spPr>
        <p:txBody>
          <a:bodyPr>
            <a:normAutofit fontScale="92500" lnSpcReduction="20000"/>
          </a:bodyPr>
          <a:lstStyle/>
          <a:p>
            <a:pPr algn="just">
              <a:buFont typeface="Arial" panose="020B0604020202020204" pitchFamily="34" charset="0"/>
              <a:buChar char="•"/>
            </a:pPr>
            <a:r>
              <a:rPr lang="en-GB" b="0" i="0" dirty="0">
                <a:solidFill>
                  <a:srgbClr val="222222"/>
                </a:solidFill>
                <a:effectLst/>
                <a:latin typeface="arial" panose="020B0604020202020204" pitchFamily="34" charset="0"/>
              </a:rPr>
              <a:t>Look for Jobs. Under the “Jobs” tab, </a:t>
            </a:r>
            <a:r>
              <a:rPr lang="en-GB" b="1" i="0" dirty="0">
                <a:solidFill>
                  <a:srgbClr val="222222"/>
                </a:solidFill>
                <a:effectLst/>
                <a:latin typeface="arial" panose="020B0604020202020204" pitchFamily="34" charset="0"/>
              </a:rPr>
              <a:t>you can</a:t>
            </a:r>
            <a:r>
              <a:rPr lang="en-GB" b="0" i="0" dirty="0">
                <a:solidFill>
                  <a:srgbClr val="222222"/>
                </a:solidFill>
                <a:effectLst/>
                <a:latin typeface="arial" panose="020B0604020202020204" pitchFamily="34" charset="0"/>
              </a:rPr>
              <a:t> search for jobs, save your searches and set up job alerts (allowing </a:t>
            </a:r>
            <a:r>
              <a:rPr lang="en-GB" b="1" i="0" dirty="0">
                <a:solidFill>
                  <a:srgbClr val="222222"/>
                </a:solidFill>
                <a:effectLst/>
                <a:latin typeface="arial" panose="020B0604020202020204" pitchFamily="34" charset="0"/>
              </a:rPr>
              <a:t>LinkedIn to do</a:t>
            </a:r>
            <a:r>
              <a:rPr lang="en-GB" b="0" i="0" dirty="0">
                <a:solidFill>
                  <a:srgbClr val="222222"/>
                </a:solidFill>
                <a:effectLst/>
                <a:latin typeface="arial" panose="020B0604020202020204" pitchFamily="34" charset="0"/>
              </a:rPr>
              <a:t> the work for </a:t>
            </a:r>
            <a:r>
              <a:rPr lang="en-GB" b="1" i="0" dirty="0">
                <a:solidFill>
                  <a:srgbClr val="222222"/>
                </a:solidFill>
                <a:effectLst/>
                <a:latin typeface="arial" panose="020B0604020202020204" pitchFamily="34" charset="0"/>
              </a:rPr>
              <a:t>you</a:t>
            </a:r>
            <a:r>
              <a:rPr lang="en-GB" b="0" i="0" dirty="0">
                <a:solidFill>
                  <a:srgbClr val="222222"/>
                </a:solidFill>
                <a:effectLst/>
                <a:latin typeface="arial" panose="020B0604020202020204" pitchFamily="34" charset="0"/>
              </a:rPr>
              <a:t>). ...</a:t>
            </a:r>
          </a:p>
          <a:p>
            <a:pPr algn="just">
              <a:buFont typeface="Arial" panose="020B0604020202020204" pitchFamily="34" charset="0"/>
              <a:buChar char="•"/>
            </a:pPr>
            <a:r>
              <a:rPr lang="en-GB" b="1" i="0" dirty="0">
                <a:solidFill>
                  <a:srgbClr val="222222"/>
                </a:solidFill>
                <a:effectLst/>
                <a:latin typeface="arial" panose="020B0604020202020204" pitchFamily="34" charset="0"/>
              </a:rPr>
              <a:t>Get Found</a:t>
            </a:r>
            <a:r>
              <a:rPr lang="en-GB" b="0" i="0" dirty="0">
                <a:solidFill>
                  <a:srgbClr val="222222"/>
                </a:solidFill>
                <a:effectLst/>
                <a:latin typeface="arial" panose="020B0604020202020204" pitchFamily="34" charset="0"/>
              </a:rPr>
              <a:t> By Recruiters and Employers. ...</a:t>
            </a:r>
          </a:p>
          <a:p>
            <a:pPr algn="just">
              <a:buFont typeface="Arial" panose="020B0604020202020204" pitchFamily="34" charset="0"/>
              <a:buChar char="•"/>
            </a:pPr>
            <a:r>
              <a:rPr lang="en-GB" b="0" i="0" dirty="0">
                <a:solidFill>
                  <a:srgbClr val="222222"/>
                </a:solidFill>
                <a:effectLst/>
                <a:latin typeface="arial" panose="020B0604020202020204" pitchFamily="34" charset="0"/>
              </a:rPr>
              <a:t>Use It As a Research Tool. ...</a:t>
            </a:r>
          </a:p>
          <a:p>
            <a:pPr algn="just">
              <a:buFont typeface="Arial" panose="020B0604020202020204" pitchFamily="34" charset="0"/>
              <a:buChar char="•"/>
            </a:pPr>
            <a:r>
              <a:rPr lang="en-GB" b="0" i="0" dirty="0">
                <a:solidFill>
                  <a:srgbClr val="222222"/>
                </a:solidFill>
                <a:effectLst/>
                <a:latin typeface="arial" panose="020B0604020202020204" pitchFamily="34" charset="0"/>
              </a:rPr>
              <a:t>Expand Your Network and Connections. ...</a:t>
            </a:r>
          </a:p>
          <a:p>
            <a:pPr algn="just">
              <a:buFont typeface="Arial" panose="020B0604020202020204" pitchFamily="34" charset="0"/>
              <a:buChar char="•"/>
            </a:pPr>
            <a:r>
              <a:rPr lang="en-GB" b="0" i="0" dirty="0">
                <a:solidFill>
                  <a:srgbClr val="222222"/>
                </a:solidFill>
                <a:effectLst/>
                <a:latin typeface="arial" panose="020B0604020202020204" pitchFamily="34" charset="0"/>
              </a:rPr>
              <a:t>Build Your Credibility and Personal Brand.</a:t>
            </a:r>
          </a:p>
        </p:txBody>
      </p:sp>
      <p:pic>
        <p:nvPicPr>
          <p:cNvPr id="7" name="Picture 6">
            <a:extLst>
              <a:ext uri="{FF2B5EF4-FFF2-40B4-BE49-F238E27FC236}">
                <a16:creationId xmlns:a16="http://schemas.microsoft.com/office/drawing/2014/main" id="{188C7A05-3215-4A9E-A5E7-6828EF612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644" y="2083757"/>
            <a:ext cx="3783885" cy="28230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40462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477D-E664-45EE-8790-DDDFEA1C08FC}"/>
              </a:ext>
            </a:extLst>
          </p:cNvPr>
          <p:cNvSpPr>
            <a:spLocks noGrp="1"/>
          </p:cNvSpPr>
          <p:nvPr>
            <p:ph type="title"/>
          </p:nvPr>
        </p:nvSpPr>
        <p:spPr>
          <a:xfrm>
            <a:off x="1462268" y="252484"/>
            <a:ext cx="9267455" cy="609782"/>
          </a:xfrm>
        </p:spPr>
        <p:txBody>
          <a:bodyPr/>
          <a:lstStyle/>
          <a:p>
            <a:r>
              <a:rPr lang="en-GB" b="1" dirty="0"/>
              <a:t>Just make a profile in LinkedIn…</a:t>
            </a:r>
            <a:endParaRPr lang="en-IN" b="1" dirty="0"/>
          </a:p>
        </p:txBody>
      </p:sp>
      <p:pic>
        <p:nvPicPr>
          <p:cNvPr id="5" name="Content Placeholder 4">
            <a:extLst>
              <a:ext uri="{FF2B5EF4-FFF2-40B4-BE49-F238E27FC236}">
                <a16:creationId xmlns:a16="http://schemas.microsoft.com/office/drawing/2014/main" id="{BDEBD534-C8CD-47AB-A1F1-6637AB00B7E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14980" y="862266"/>
            <a:ext cx="9114743" cy="53526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45654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AEC9F-E3E5-4854-BCC8-A3697E770A44}"/>
              </a:ext>
            </a:extLst>
          </p:cNvPr>
          <p:cNvSpPr>
            <a:spLocks noGrp="1"/>
          </p:cNvSpPr>
          <p:nvPr>
            <p:ph type="title"/>
          </p:nvPr>
        </p:nvSpPr>
        <p:spPr>
          <a:xfrm>
            <a:off x="4453631" y="489728"/>
            <a:ext cx="3284737" cy="643613"/>
          </a:xfrm>
        </p:spPr>
        <p:txBody>
          <a:bodyPr/>
          <a:lstStyle/>
          <a:p>
            <a:r>
              <a:rPr lang="en-GB" b="1" dirty="0"/>
              <a:t>What Next's ?</a:t>
            </a:r>
            <a:endParaRPr lang="en-IN" b="1" dirty="0"/>
          </a:p>
        </p:txBody>
      </p:sp>
      <p:sp>
        <p:nvSpPr>
          <p:cNvPr id="3" name="Content Placeholder 2">
            <a:extLst>
              <a:ext uri="{FF2B5EF4-FFF2-40B4-BE49-F238E27FC236}">
                <a16:creationId xmlns:a16="http://schemas.microsoft.com/office/drawing/2014/main" id="{A9E72340-CFA0-4702-A60E-81AE941A7A50}"/>
              </a:ext>
            </a:extLst>
          </p:cNvPr>
          <p:cNvSpPr>
            <a:spLocks noGrp="1"/>
          </p:cNvSpPr>
          <p:nvPr>
            <p:ph sz="quarter" idx="13"/>
          </p:nvPr>
        </p:nvSpPr>
        <p:spPr>
          <a:xfrm>
            <a:off x="675203" y="2112135"/>
            <a:ext cx="5931659" cy="3721995"/>
          </a:xfrm>
        </p:spPr>
        <p:txBody>
          <a:bodyPr>
            <a:normAutofit/>
          </a:bodyPr>
          <a:lstStyle/>
          <a:p>
            <a:pPr algn="just"/>
            <a:r>
              <a:rPr lang="en-GB" b="1" i="0" dirty="0">
                <a:solidFill>
                  <a:srgbClr val="222222"/>
                </a:solidFill>
                <a:effectLst/>
                <a:latin typeface="arial" panose="020B0604020202020204" pitchFamily="34" charset="0"/>
              </a:rPr>
              <a:t>Create a strong profile and complete all the sections of your profile and you are done. Put good bio section including who you are and what are you up to as well include you skills and capabilities in last. You can also attach the CV of yours.</a:t>
            </a:r>
            <a:endParaRPr lang="en-IN" b="1" dirty="0"/>
          </a:p>
        </p:txBody>
      </p:sp>
      <p:pic>
        <p:nvPicPr>
          <p:cNvPr id="5" name="Picture 4">
            <a:extLst>
              <a:ext uri="{FF2B5EF4-FFF2-40B4-BE49-F238E27FC236}">
                <a16:creationId xmlns:a16="http://schemas.microsoft.com/office/drawing/2014/main" id="{5E1B994F-1403-42A5-8FD3-5013A30BD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717" y="2124954"/>
            <a:ext cx="4108360" cy="28076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2042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CB8C-4901-4262-B5D8-76C59DF7D259}"/>
              </a:ext>
            </a:extLst>
          </p:cNvPr>
          <p:cNvSpPr>
            <a:spLocks noGrp="1"/>
          </p:cNvSpPr>
          <p:nvPr>
            <p:ph type="title"/>
          </p:nvPr>
        </p:nvSpPr>
        <p:spPr>
          <a:xfrm>
            <a:off x="914087" y="770587"/>
            <a:ext cx="3098667" cy="568838"/>
          </a:xfrm>
        </p:spPr>
        <p:txBody>
          <a:bodyPr>
            <a:normAutofit fontScale="90000"/>
          </a:bodyPr>
          <a:lstStyle/>
          <a:p>
            <a:r>
              <a:rPr lang="en-GB" b="1" dirty="0"/>
              <a:t>Conclusion :</a:t>
            </a:r>
            <a:endParaRPr lang="en-IN" b="1" dirty="0"/>
          </a:p>
        </p:txBody>
      </p:sp>
      <p:sp>
        <p:nvSpPr>
          <p:cNvPr id="3" name="Content Placeholder 2">
            <a:extLst>
              <a:ext uri="{FF2B5EF4-FFF2-40B4-BE49-F238E27FC236}">
                <a16:creationId xmlns:a16="http://schemas.microsoft.com/office/drawing/2014/main" id="{F45EDF8E-8D0F-41C4-993A-5B322F763DB7}"/>
              </a:ext>
            </a:extLst>
          </p:cNvPr>
          <p:cNvSpPr>
            <a:spLocks noGrp="1"/>
          </p:cNvSpPr>
          <p:nvPr>
            <p:ph sz="quarter" idx="13"/>
          </p:nvPr>
        </p:nvSpPr>
        <p:spPr>
          <a:xfrm>
            <a:off x="914087" y="1594360"/>
            <a:ext cx="10363826" cy="3424107"/>
          </a:xfrm>
        </p:spPr>
        <p:txBody>
          <a:bodyPr>
            <a:normAutofit/>
          </a:bodyPr>
          <a:lstStyle/>
          <a:p>
            <a:r>
              <a:rPr lang="en-GB" b="1" dirty="0"/>
              <a:t>We have more opportunities</a:t>
            </a:r>
          </a:p>
          <a:p>
            <a:r>
              <a:rPr lang="en-GB" b="1" dirty="0"/>
              <a:t>We have good salaries</a:t>
            </a:r>
          </a:p>
          <a:p>
            <a:r>
              <a:rPr lang="en-GB" b="1" dirty="0"/>
              <a:t>We have good life</a:t>
            </a:r>
          </a:p>
          <a:p>
            <a:endParaRPr lang="en-GB" b="1" dirty="0"/>
          </a:p>
          <a:p>
            <a:pPr marL="0" indent="0" algn="just">
              <a:buNone/>
            </a:pPr>
            <a:r>
              <a:rPr lang="en-IN" b="1" dirty="0"/>
              <a:t>Don’t waste it my friends, we are not normal persons we are the developers of the future….</a:t>
            </a:r>
            <a:r>
              <a:rPr lang="en-IN" b="1" dirty="0">
                <a:sym typeface="Wingdings" panose="05000000000000000000" pitchFamily="2" charset="2"/>
              </a:rPr>
              <a:t></a:t>
            </a:r>
            <a:endParaRPr lang="en-GB" b="1" dirty="0"/>
          </a:p>
        </p:txBody>
      </p:sp>
      <p:sp>
        <p:nvSpPr>
          <p:cNvPr id="4" name="Rectangle 3">
            <a:extLst>
              <a:ext uri="{FF2B5EF4-FFF2-40B4-BE49-F238E27FC236}">
                <a16:creationId xmlns:a16="http://schemas.microsoft.com/office/drawing/2014/main" id="{D2430C8B-B7E3-44E9-9757-5472DF02BCD5}"/>
              </a:ext>
            </a:extLst>
          </p:cNvPr>
          <p:cNvSpPr/>
          <p:nvPr/>
        </p:nvSpPr>
        <p:spPr>
          <a:xfrm>
            <a:off x="381660" y="6087413"/>
            <a:ext cx="6224141"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Note : The pictures and information's are taken from google</a:t>
            </a:r>
          </a:p>
        </p:txBody>
      </p:sp>
    </p:spTree>
    <p:extLst>
      <p:ext uri="{BB962C8B-B14F-4D97-AF65-F5344CB8AC3E}">
        <p14:creationId xmlns:p14="http://schemas.microsoft.com/office/powerpoint/2010/main" val="3388773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7ED-49C1-44DA-AC43-198CA9B86073}"/>
              </a:ext>
            </a:extLst>
          </p:cNvPr>
          <p:cNvSpPr>
            <a:spLocks noGrp="1"/>
          </p:cNvSpPr>
          <p:nvPr>
            <p:ph type="title"/>
          </p:nvPr>
        </p:nvSpPr>
        <p:spPr>
          <a:xfrm>
            <a:off x="1755507" y="408121"/>
            <a:ext cx="8500682" cy="639629"/>
          </a:xfrm>
        </p:spPr>
        <p:txBody>
          <a:bodyPr>
            <a:normAutofit fontScale="90000"/>
          </a:bodyPr>
          <a:lstStyle/>
          <a:p>
            <a:pPr algn="l"/>
            <a:r>
              <a:rPr lang="en-GB" b="1" i="0" dirty="0">
                <a:solidFill>
                  <a:srgbClr val="222222"/>
                </a:solidFill>
                <a:effectLst/>
                <a:latin typeface="arial" panose="020B0604020202020204" pitchFamily="34" charset="0"/>
              </a:rPr>
              <a:t>What is BSc Hons Computing?</a:t>
            </a:r>
          </a:p>
        </p:txBody>
      </p:sp>
      <p:sp>
        <p:nvSpPr>
          <p:cNvPr id="3" name="Text Placeholder 2">
            <a:extLst>
              <a:ext uri="{FF2B5EF4-FFF2-40B4-BE49-F238E27FC236}">
                <a16:creationId xmlns:a16="http://schemas.microsoft.com/office/drawing/2014/main" id="{41B8F95A-FF44-43B6-9AEB-814D8CBB3F68}"/>
              </a:ext>
            </a:extLst>
          </p:cNvPr>
          <p:cNvSpPr>
            <a:spLocks noGrp="1"/>
          </p:cNvSpPr>
          <p:nvPr>
            <p:ph type="body" idx="1"/>
          </p:nvPr>
        </p:nvSpPr>
        <p:spPr>
          <a:xfrm>
            <a:off x="920124" y="4327158"/>
            <a:ext cx="10351752" cy="1368183"/>
          </a:xfrm>
        </p:spPr>
        <p:txBody>
          <a:bodyPr>
            <a:normAutofit fontScale="92500" lnSpcReduction="10000"/>
          </a:bodyPr>
          <a:lstStyle/>
          <a:p>
            <a:r>
              <a:rPr lang="en-GB" b="0" i="0" dirty="0">
                <a:solidFill>
                  <a:srgbClr val="222222"/>
                </a:solidFill>
                <a:effectLst/>
                <a:latin typeface="arial" panose="020B0604020202020204" pitchFamily="34" charset="0"/>
              </a:rPr>
              <a:t>This course allows you to develop technical and practical skills in a range of </a:t>
            </a:r>
            <a:r>
              <a:rPr lang="en-GB" b="1" i="0" dirty="0">
                <a:solidFill>
                  <a:srgbClr val="222222"/>
                </a:solidFill>
                <a:effectLst/>
                <a:latin typeface="arial" panose="020B0604020202020204" pitchFamily="34" charset="0"/>
              </a:rPr>
              <a:t>computing</a:t>
            </a:r>
            <a:r>
              <a:rPr lang="en-GB" b="0" i="0" dirty="0">
                <a:solidFill>
                  <a:srgbClr val="222222"/>
                </a:solidFill>
                <a:effectLst/>
                <a:latin typeface="arial" panose="020B0604020202020204" pitchFamily="34" charset="0"/>
              </a:rPr>
              <a:t> subjects including computer technology, database design, internet technology, programming, multimedia, interactive systems design and systems development.</a:t>
            </a:r>
            <a:endParaRPr lang="en-IN" dirty="0"/>
          </a:p>
        </p:txBody>
      </p:sp>
      <p:pic>
        <p:nvPicPr>
          <p:cNvPr id="5" name="Picture 4">
            <a:extLst>
              <a:ext uri="{FF2B5EF4-FFF2-40B4-BE49-F238E27FC236}">
                <a16:creationId xmlns:a16="http://schemas.microsoft.com/office/drawing/2014/main" id="{5AF6D741-A2C1-492E-A9B7-21EFD331992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89746" y="1425324"/>
            <a:ext cx="7232203" cy="2524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2161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399F5-54B8-40CF-BB63-A5BE599ECD0D}"/>
              </a:ext>
            </a:extLst>
          </p:cNvPr>
          <p:cNvSpPr>
            <a:spLocks noGrp="1"/>
          </p:cNvSpPr>
          <p:nvPr>
            <p:ph type="ctrTitle"/>
          </p:nvPr>
        </p:nvSpPr>
        <p:spPr>
          <a:xfrm>
            <a:off x="1269241" y="222611"/>
            <a:ext cx="8689976" cy="2509213"/>
          </a:xfrm>
        </p:spPr>
        <p:txBody>
          <a:bodyPr>
            <a:normAutofit/>
          </a:bodyPr>
          <a:lstStyle/>
          <a:p>
            <a:r>
              <a:rPr lang="en-GB" b="1" i="1" dirty="0"/>
              <a:t>About me :</a:t>
            </a:r>
            <a:endParaRPr lang="en-IN" b="1" i="1" dirty="0"/>
          </a:p>
        </p:txBody>
      </p:sp>
      <p:sp>
        <p:nvSpPr>
          <p:cNvPr id="3" name="Content Placeholder 2">
            <a:extLst>
              <a:ext uri="{FF2B5EF4-FFF2-40B4-BE49-F238E27FC236}">
                <a16:creationId xmlns:a16="http://schemas.microsoft.com/office/drawing/2014/main" id="{273A16A3-8DA7-49B9-B2D0-8EB302E9B2CE}"/>
              </a:ext>
            </a:extLst>
          </p:cNvPr>
          <p:cNvSpPr>
            <a:spLocks noGrp="1"/>
          </p:cNvSpPr>
          <p:nvPr>
            <p:ph type="subTitle" idx="1"/>
          </p:nvPr>
        </p:nvSpPr>
        <p:spPr>
          <a:xfrm>
            <a:off x="4043836" y="3026919"/>
            <a:ext cx="6546827" cy="1371599"/>
          </a:xfrm>
        </p:spPr>
        <p:txBody>
          <a:bodyPr>
            <a:normAutofit fontScale="92500" lnSpcReduction="10000"/>
          </a:bodyPr>
          <a:lstStyle/>
          <a:p>
            <a:pPr marL="0" indent="0" algn="just">
              <a:buNone/>
            </a:pPr>
            <a:r>
              <a:rPr lang="en-GB" b="1" dirty="0"/>
              <a:t>Mohamed RAHMAN Shareff s</a:t>
            </a:r>
          </a:p>
          <a:p>
            <a:pPr marL="0" indent="0" algn="just">
              <a:buNone/>
            </a:pPr>
            <a:r>
              <a:rPr lang="en-GB" b="1" dirty="0"/>
              <a:t>+91 7695821235</a:t>
            </a:r>
          </a:p>
          <a:p>
            <a:pPr marL="0" indent="0" algn="just">
              <a:buNone/>
            </a:pPr>
            <a:r>
              <a:rPr lang="en-GB" b="1" dirty="0"/>
              <a:t>LinkedIn : </a:t>
            </a:r>
            <a:r>
              <a:rPr lang="en-GB" b="1" dirty="0">
                <a:hlinkClick r:id="rId2" action="ppaction://hlinkfile"/>
              </a:rPr>
              <a:t>https://www.linkedin.com/in/rahman07</a:t>
            </a:r>
            <a:endParaRPr lang="en-IN" b="1" dirty="0"/>
          </a:p>
        </p:txBody>
      </p:sp>
      <p:pic>
        <p:nvPicPr>
          <p:cNvPr id="7" name="Picture 6">
            <a:extLst>
              <a:ext uri="{FF2B5EF4-FFF2-40B4-BE49-F238E27FC236}">
                <a16:creationId xmlns:a16="http://schemas.microsoft.com/office/drawing/2014/main" id="{95A71B0D-AC2D-4FE9-B146-54A4808E6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41" y="2037455"/>
            <a:ext cx="2361063" cy="23610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144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9EF79-9F47-4395-A3EA-D3510CEC2065}"/>
              </a:ext>
            </a:extLst>
          </p:cNvPr>
          <p:cNvSpPr>
            <a:spLocks noGrp="1"/>
          </p:cNvSpPr>
          <p:nvPr>
            <p:ph type="title"/>
          </p:nvPr>
        </p:nvSpPr>
        <p:spPr>
          <a:xfrm>
            <a:off x="2622332" y="436430"/>
            <a:ext cx="6947336" cy="682688"/>
          </a:xfrm>
        </p:spPr>
        <p:txBody>
          <a:bodyPr/>
          <a:lstStyle/>
          <a:p>
            <a:r>
              <a:rPr lang="en-GB" b="1" dirty="0"/>
              <a:t>What is Cloud Computing ?</a:t>
            </a:r>
            <a:endParaRPr lang="en-IN" b="1" dirty="0"/>
          </a:p>
        </p:txBody>
      </p:sp>
      <p:sp>
        <p:nvSpPr>
          <p:cNvPr id="8" name="Text Placeholder 7">
            <a:extLst>
              <a:ext uri="{FF2B5EF4-FFF2-40B4-BE49-F238E27FC236}">
                <a16:creationId xmlns:a16="http://schemas.microsoft.com/office/drawing/2014/main" id="{5A144836-052F-4309-B1BA-18ED32766841}"/>
              </a:ext>
            </a:extLst>
          </p:cNvPr>
          <p:cNvSpPr>
            <a:spLocks noGrp="1"/>
          </p:cNvSpPr>
          <p:nvPr>
            <p:ph type="body" idx="1"/>
          </p:nvPr>
        </p:nvSpPr>
        <p:spPr>
          <a:xfrm>
            <a:off x="482221" y="1914098"/>
            <a:ext cx="7233315" cy="2743343"/>
          </a:xfrm>
        </p:spPr>
        <p:txBody>
          <a:bodyPr>
            <a:normAutofit/>
          </a:bodyPr>
          <a:lstStyle/>
          <a:p>
            <a:pPr algn="just"/>
            <a:r>
              <a:rPr lang="en-GB" b="1" i="0" dirty="0">
                <a:solidFill>
                  <a:srgbClr val="4D5156"/>
                </a:solidFill>
                <a:effectLst/>
                <a:latin typeface="arial" panose="020B0604020202020204" pitchFamily="34" charset="0"/>
              </a:rPr>
              <a:t>Cloud computing is the on-demand availability of computer system resources, especially data storage and computing power, without direct active management by the user. The term is generally used to describe data centre's available to many users over the Internet.</a:t>
            </a:r>
            <a:endParaRPr lang="en-IN" b="1" dirty="0"/>
          </a:p>
        </p:txBody>
      </p:sp>
      <p:pic>
        <p:nvPicPr>
          <p:cNvPr id="10" name="Picture 9">
            <a:extLst>
              <a:ext uri="{FF2B5EF4-FFF2-40B4-BE49-F238E27FC236}">
                <a16:creationId xmlns:a16="http://schemas.microsoft.com/office/drawing/2014/main" id="{12AE545C-4DA1-4D2C-812C-C1CF02458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931" y="1914098"/>
            <a:ext cx="3207848" cy="2406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7788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A439-30F0-4CF8-A711-1E9346EA9727}"/>
              </a:ext>
            </a:extLst>
          </p:cNvPr>
          <p:cNvSpPr>
            <a:spLocks noGrp="1"/>
          </p:cNvSpPr>
          <p:nvPr>
            <p:ph type="title"/>
          </p:nvPr>
        </p:nvSpPr>
        <p:spPr>
          <a:xfrm>
            <a:off x="3945852" y="441096"/>
            <a:ext cx="4299670" cy="746259"/>
          </a:xfrm>
        </p:spPr>
        <p:txBody>
          <a:bodyPr>
            <a:normAutofit/>
          </a:bodyPr>
          <a:lstStyle/>
          <a:p>
            <a:r>
              <a:rPr lang="en-GB" b="1" dirty="0"/>
              <a:t>What is big data ?</a:t>
            </a:r>
            <a:endParaRPr lang="en-IN" b="1" dirty="0"/>
          </a:p>
        </p:txBody>
      </p:sp>
      <p:sp>
        <p:nvSpPr>
          <p:cNvPr id="3" name="Content Placeholder 2">
            <a:extLst>
              <a:ext uri="{FF2B5EF4-FFF2-40B4-BE49-F238E27FC236}">
                <a16:creationId xmlns:a16="http://schemas.microsoft.com/office/drawing/2014/main" id="{3C38893B-65E7-4ADD-BD26-F36E7E3407EB}"/>
              </a:ext>
            </a:extLst>
          </p:cNvPr>
          <p:cNvSpPr>
            <a:spLocks noGrp="1"/>
          </p:cNvSpPr>
          <p:nvPr>
            <p:ph sz="quarter" idx="13"/>
          </p:nvPr>
        </p:nvSpPr>
        <p:spPr>
          <a:xfrm>
            <a:off x="913774" y="1683350"/>
            <a:ext cx="7331748" cy="2860001"/>
          </a:xfrm>
        </p:spPr>
        <p:txBody>
          <a:bodyPr>
            <a:normAutofit/>
          </a:bodyPr>
          <a:lstStyle/>
          <a:p>
            <a:pPr marL="0" indent="0" algn="just">
              <a:buNone/>
            </a:pPr>
            <a:r>
              <a:rPr lang="en-GB" b="1" i="0" dirty="0">
                <a:solidFill>
                  <a:srgbClr val="4D5156"/>
                </a:solidFill>
                <a:effectLst/>
                <a:latin typeface="arial" panose="020B0604020202020204" pitchFamily="34" charset="0"/>
              </a:rPr>
              <a:t>Big data is a field that treats ways to analyse, systematically extract information from, or otherwise deal with data sets that are too large or complex to be dealt with by traditional data-processing application software.</a:t>
            </a:r>
            <a:endParaRPr lang="en-IN" b="1" dirty="0"/>
          </a:p>
        </p:txBody>
      </p:sp>
      <p:pic>
        <p:nvPicPr>
          <p:cNvPr id="5" name="Picture 4">
            <a:extLst>
              <a:ext uri="{FF2B5EF4-FFF2-40B4-BE49-F238E27FC236}">
                <a16:creationId xmlns:a16="http://schemas.microsoft.com/office/drawing/2014/main" id="{E1DEF8EF-00CB-409F-8053-B1EAEF8F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9108" y="1683350"/>
            <a:ext cx="3186206" cy="2547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999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35D88-AFB1-424C-AB01-ECF06680851F}"/>
              </a:ext>
            </a:extLst>
          </p:cNvPr>
          <p:cNvSpPr>
            <a:spLocks noGrp="1"/>
          </p:cNvSpPr>
          <p:nvPr>
            <p:ph type="title"/>
          </p:nvPr>
        </p:nvSpPr>
        <p:spPr>
          <a:xfrm>
            <a:off x="3708152" y="318266"/>
            <a:ext cx="4579450" cy="950975"/>
          </a:xfrm>
        </p:spPr>
        <p:txBody>
          <a:bodyPr>
            <a:normAutofit/>
          </a:bodyPr>
          <a:lstStyle/>
          <a:p>
            <a:pPr algn="just"/>
            <a:r>
              <a:rPr lang="en-GB" b="1" dirty="0"/>
              <a:t>What are the uses ?</a:t>
            </a:r>
            <a:endParaRPr lang="en-IN" b="1" dirty="0"/>
          </a:p>
        </p:txBody>
      </p:sp>
      <p:sp>
        <p:nvSpPr>
          <p:cNvPr id="3" name="Content Placeholder 2">
            <a:extLst>
              <a:ext uri="{FF2B5EF4-FFF2-40B4-BE49-F238E27FC236}">
                <a16:creationId xmlns:a16="http://schemas.microsoft.com/office/drawing/2014/main" id="{A328167B-4CE1-40AA-850D-2ABF9E7AE189}"/>
              </a:ext>
            </a:extLst>
          </p:cNvPr>
          <p:cNvSpPr>
            <a:spLocks noGrp="1"/>
          </p:cNvSpPr>
          <p:nvPr>
            <p:ph sz="quarter" idx="13"/>
          </p:nvPr>
        </p:nvSpPr>
        <p:spPr>
          <a:xfrm>
            <a:off x="1009307" y="4074414"/>
            <a:ext cx="9977139" cy="3378615"/>
          </a:xfrm>
        </p:spPr>
        <p:txBody>
          <a:bodyPr/>
          <a:lstStyle/>
          <a:p>
            <a:pPr algn="just"/>
            <a:r>
              <a:rPr lang="en-GB" b="1" i="0" dirty="0">
                <a:solidFill>
                  <a:srgbClr val="222222"/>
                </a:solidFill>
                <a:effectLst/>
                <a:latin typeface="arial" panose="020B0604020202020204" pitchFamily="34" charset="0"/>
              </a:rPr>
              <a:t> “Big Data” refers to the large sets of data collected, while “Cloud Computing” refers to the mechanism that remotely takes this data in and performs any operations specified on that data. Cloud Computing providers often utilize a “software as a service” model to allow customers to easily process data.</a:t>
            </a:r>
            <a:endParaRPr lang="en-IN" b="1" dirty="0"/>
          </a:p>
        </p:txBody>
      </p:sp>
      <p:pic>
        <p:nvPicPr>
          <p:cNvPr id="5" name="Picture 4">
            <a:extLst>
              <a:ext uri="{FF2B5EF4-FFF2-40B4-BE49-F238E27FC236}">
                <a16:creationId xmlns:a16="http://schemas.microsoft.com/office/drawing/2014/main" id="{CE100CB6-5BFE-47CF-9EC4-8DC4B6891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464" y="1454566"/>
            <a:ext cx="3760826" cy="19744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04723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C709-E98A-4678-A444-25DCEC2388B6}"/>
              </a:ext>
            </a:extLst>
          </p:cNvPr>
          <p:cNvSpPr>
            <a:spLocks noGrp="1"/>
          </p:cNvSpPr>
          <p:nvPr>
            <p:ph type="title"/>
          </p:nvPr>
        </p:nvSpPr>
        <p:spPr>
          <a:xfrm>
            <a:off x="616111" y="441097"/>
            <a:ext cx="10959777" cy="964623"/>
          </a:xfrm>
        </p:spPr>
        <p:txBody>
          <a:bodyPr>
            <a:normAutofit/>
          </a:bodyPr>
          <a:lstStyle/>
          <a:p>
            <a:r>
              <a:rPr lang="en-GB" b="1" dirty="0"/>
              <a:t>What are the opportunities we have ?</a:t>
            </a:r>
            <a:endParaRPr lang="en-IN" b="1" dirty="0"/>
          </a:p>
        </p:txBody>
      </p:sp>
      <p:sp>
        <p:nvSpPr>
          <p:cNvPr id="3" name="Content Placeholder 2">
            <a:extLst>
              <a:ext uri="{FF2B5EF4-FFF2-40B4-BE49-F238E27FC236}">
                <a16:creationId xmlns:a16="http://schemas.microsoft.com/office/drawing/2014/main" id="{67DBA6FE-6426-45D8-8985-D1E0F94A637E}"/>
              </a:ext>
            </a:extLst>
          </p:cNvPr>
          <p:cNvSpPr>
            <a:spLocks noGrp="1"/>
          </p:cNvSpPr>
          <p:nvPr>
            <p:ph sz="quarter" idx="13"/>
          </p:nvPr>
        </p:nvSpPr>
        <p:spPr>
          <a:xfrm>
            <a:off x="1325794" y="1930363"/>
            <a:ext cx="9540411" cy="3501445"/>
          </a:xfrm>
        </p:spPr>
        <p:txBody>
          <a:bodyPr>
            <a:normAutofit fontScale="92500" lnSpcReduction="20000"/>
          </a:bodyPr>
          <a:lstStyle/>
          <a:p>
            <a:pPr algn="just"/>
            <a:r>
              <a:rPr lang="en-IN" b="1" i="0" dirty="0">
                <a:solidFill>
                  <a:srgbClr val="505050"/>
                </a:solidFill>
                <a:effectLst/>
                <a:latin typeface="Roboto"/>
              </a:rPr>
              <a:t>Information security analyst</a:t>
            </a:r>
          </a:p>
          <a:p>
            <a:pPr algn="just"/>
            <a:r>
              <a:rPr lang="en-IN" b="1" i="0" dirty="0">
                <a:solidFill>
                  <a:srgbClr val="505050"/>
                </a:solidFill>
                <a:effectLst/>
                <a:latin typeface="Roboto"/>
              </a:rPr>
              <a:t>Software Engineer</a:t>
            </a:r>
          </a:p>
          <a:p>
            <a:pPr algn="just"/>
            <a:r>
              <a:rPr lang="en-IN" b="1" i="0" dirty="0">
                <a:solidFill>
                  <a:srgbClr val="505050"/>
                </a:solidFill>
                <a:effectLst/>
                <a:latin typeface="Roboto"/>
              </a:rPr>
              <a:t>Data Analyst</a:t>
            </a:r>
          </a:p>
          <a:p>
            <a:pPr algn="just"/>
            <a:r>
              <a:rPr lang="en-IN" b="1" i="0" dirty="0">
                <a:solidFill>
                  <a:srgbClr val="505050"/>
                </a:solidFill>
                <a:effectLst/>
                <a:latin typeface="Roboto"/>
              </a:rPr>
              <a:t>Data Scientist</a:t>
            </a:r>
            <a:endParaRPr lang="en-IN" b="1" dirty="0">
              <a:solidFill>
                <a:srgbClr val="505050"/>
              </a:solidFill>
              <a:latin typeface="Roboto"/>
            </a:endParaRPr>
          </a:p>
          <a:p>
            <a:pPr algn="just"/>
            <a:r>
              <a:rPr lang="en-IN" b="1" i="0" dirty="0">
                <a:solidFill>
                  <a:srgbClr val="505050"/>
                </a:solidFill>
                <a:effectLst/>
                <a:latin typeface="Roboto"/>
              </a:rPr>
              <a:t>Back-end developer</a:t>
            </a:r>
          </a:p>
          <a:p>
            <a:pPr algn="just"/>
            <a:r>
              <a:rPr lang="en-IN" b="1" i="0" dirty="0">
                <a:solidFill>
                  <a:srgbClr val="505050"/>
                </a:solidFill>
                <a:effectLst/>
                <a:latin typeface="Roboto"/>
              </a:rPr>
              <a:t>Front-end developer</a:t>
            </a:r>
          </a:p>
          <a:p>
            <a:pPr algn="just"/>
            <a:r>
              <a:rPr lang="en-IN" b="1" i="0" dirty="0">
                <a:solidFill>
                  <a:srgbClr val="505050"/>
                </a:solidFill>
                <a:effectLst/>
                <a:latin typeface="Roboto"/>
              </a:rPr>
              <a:t>Big data developer</a:t>
            </a:r>
            <a:endParaRPr lang="en-IN" b="1" dirty="0">
              <a:solidFill>
                <a:srgbClr val="505050"/>
              </a:solidFill>
              <a:latin typeface="Roboto"/>
            </a:endParaRPr>
          </a:p>
          <a:p>
            <a:pPr algn="just"/>
            <a:r>
              <a:rPr lang="en-GB" b="1" i="0" dirty="0">
                <a:solidFill>
                  <a:srgbClr val="505050"/>
                </a:solidFill>
                <a:effectLst/>
                <a:latin typeface="Roboto"/>
              </a:rPr>
              <a:t>Cloud Computing &amp; Big Data program</a:t>
            </a:r>
          </a:p>
          <a:p>
            <a:pPr algn="just"/>
            <a:endParaRPr lang="en-IN" b="1" dirty="0"/>
          </a:p>
        </p:txBody>
      </p:sp>
      <p:pic>
        <p:nvPicPr>
          <p:cNvPr id="6" name="Picture 5">
            <a:extLst>
              <a:ext uri="{FF2B5EF4-FFF2-40B4-BE49-F238E27FC236}">
                <a16:creationId xmlns:a16="http://schemas.microsoft.com/office/drawing/2014/main" id="{DFE55094-8BC9-4A40-844B-69FAE2C39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370" y="1930364"/>
            <a:ext cx="3794078" cy="3610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9454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01A7-7640-4302-A0E9-6D32C200EBAB}"/>
              </a:ext>
            </a:extLst>
          </p:cNvPr>
          <p:cNvSpPr>
            <a:spLocks noGrp="1"/>
          </p:cNvSpPr>
          <p:nvPr>
            <p:ph type="title"/>
          </p:nvPr>
        </p:nvSpPr>
        <p:spPr>
          <a:xfrm>
            <a:off x="2586194" y="360940"/>
            <a:ext cx="7019611" cy="592097"/>
          </a:xfrm>
        </p:spPr>
        <p:txBody>
          <a:bodyPr/>
          <a:lstStyle/>
          <a:p>
            <a:r>
              <a:rPr lang="en-GB" b="1" dirty="0"/>
              <a:t>Information security analyst</a:t>
            </a:r>
            <a:endParaRPr lang="en-IN" b="1" dirty="0"/>
          </a:p>
        </p:txBody>
      </p:sp>
      <p:sp>
        <p:nvSpPr>
          <p:cNvPr id="3" name="Content Placeholder 2">
            <a:extLst>
              <a:ext uri="{FF2B5EF4-FFF2-40B4-BE49-F238E27FC236}">
                <a16:creationId xmlns:a16="http://schemas.microsoft.com/office/drawing/2014/main" id="{C6545DC4-8262-4EF8-8E3C-47016B00ADA3}"/>
              </a:ext>
            </a:extLst>
          </p:cNvPr>
          <p:cNvSpPr>
            <a:spLocks noGrp="1"/>
          </p:cNvSpPr>
          <p:nvPr>
            <p:ph sz="quarter" idx="13"/>
          </p:nvPr>
        </p:nvSpPr>
        <p:spPr>
          <a:xfrm>
            <a:off x="527407" y="1407853"/>
            <a:ext cx="6414305" cy="4780114"/>
          </a:xfrm>
        </p:spPr>
        <p:txBody>
          <a:bodyPr>
            <a:normAutofit/>
          </a:bodyPr>
          <a:lstStyle/>
          <a:p>
            <a:pPr algn="just"/>
            <a:r>
              <a:rPr lang="en-IN" b="1" i="0" dirty="0">
                <a:solidFill>
                  <a:srgbClr val="222222"/>
                </a:solidFill>
                <a:effectLst/>
                <a:latin typeface="arial" panose="020B0604020202020204" pitchFamily="34" charset="0"/>
              </a:rPr>
              <a:t>Information security analysts</a:t>
            </a:r>
            <a:r>
              <a:rPr lang="en-IN" i="0" dirty="0">
                <a:solidFill>
                  <a:srgbClr val="222222"/>
                </a:solidFill>
                <a:effectLst/>
                <a:latin typeface="arial" panose="020B0604020202020204" pitchFamily="34" charset="0"/>
              </a:rPr>
              <a:t> install software, such as firewalls, to protect computer networks. </a:t>
            </a:r>
            <a:r>
              <a:rPr lang="en-IN" b="1" i="0" dirty="0">
                <a:solidFill>
                  <a:srgbClr val="222222"/>
                </a:solidFill>
                <a:effectLst/>
                <a:latin typeface="arial" panose="020B0604020202020204" pitchFamily="34" charset="0"/>
              </a:rPr>
              <a:t>Information security analysts</a:t>
            </a:r>
            <a:r>
              <a:rPr lang="en-IN" i="0" dirty="0">
                <a:solidFill>
                  <a:srgbClr val="222222"/>
                </a:solidFill>
                <a:effectLst/>
                <a:latin typeface="arial" panose="020B0604020202020204" pitchFamily="34" charset="0"/>
              </a:rPr>
              <a:t> plan and carry out </a:t>
            </a:r>
            <a:r>
              <a:rPr lang="en-IN" b="1" i="0" dirty="0">
                <a:solidFill>
                  <a:srgbClr val="222222"/>
                </a:solidFill>
                <a:effectLst/>
                <a:latin typeface="arial" panose="020B0604020202020204" pitchFamily="34" charset="0"/>
              </a:rPr>
              <a:t>security</a:t>
            </a:r>
            <a:r>
              <a:rPr lang="en-IN" i="0" dirty="0">
                <a:solidFill>
                  <a:srgbClr val="222222"/>
                </a:solidFill>
                <a:effectLst/>
                <a:latin typeface="arial" panose="020B0604020202020204" pitchFamily="34" charset="0"/>
              </a:rPr>
              <a:t> measures to protect an organization's computer networks and systems. Their responsibilities are continually expanding as the number of cyberattacks increases.</a:t>
            </a:r>
          </a:p>
          <a:p>
            <a:pPr algn="just"/>
            <a:r>
              <a:rPr lang="en-IN" b="1" i="0" dirty="0">
                <a:solidFill>
                  <a:srgbClr val="222222"/>
                </a:solidFill>
                <a:effectLst/>
                <a:latin typeface="arial" panose="020B0604020202020204" pitchFamily="34" charset="0"/>
              </a:rPr>
              <a:t>Job Outlook, 2018-28: </a:t>
            </a:r>
            <a:r>
              <a:rPr lang="en-IN" i="0" dirty="0">
                <a:solidFill>
                  <a:srgbClr val="222222"/>
                </a:solidFill>
                <a:effectLst/>
                <a:latin typeface="arial" panose="020B0604020202020204" pitchFamily="34" charset="0"/>
              </a:rPr>
              <a:t>32% (Much faster than average)</a:t>
            </a:r>
          </a:p>
          <a:p>
            <a:pPr algn="just"/>
            <a:r>
              <a:rPr lang="en-IN" b="1" i="0" dirty="0">
                <a:solidFill>
                  <a:srgbClr val="222222"/>
                </a:solidFill>
                <a:effectLst/>
                <a:latin typeface="arial" panose="020B0604020202020204" pitchFamily="34" charset="0"/>
              </a:rPr>
              <a:t>Number of Jobs, 2018: </a:t>
            </a:r>
            <a:r>
              <a:rPr lang="en-IN" i="0" dirty="0">
                <a:solidFill>
                  <a:srgbClr val="222222"/>
                </a:solidFill>
                <a:effectLst/>
                <a:latin typeface="arial" panose="020B0604020202020204" pitchFamily="34" charset="0"/>
              </a:rPr>
              <a:t>112,300</a:t>
            </a:r>
          </a:p>
          <a:p>
            <a:pPr marL="0" indent="0" algn="just">
              <a:buNone/>
            </a:pPr>
            <a:endParaRPr lang="en-IN" dirty="0"/>
          </a:p>
        </p:txBody>
      </p:sp>
      <p:pic>
        <p:nvPicPr>
          <p:cNvPr id="5" name="Picture 4">
            <a:extLst>
              <a:ext uri="{FF2B5EF4-FFF2-40B4-BE49-F238E27FC236}">
                <a16:creationId xmlns:a16="http://schemas.microsoft.com/office/drawing/2014/main" id="{1589614F-D962-41F9-96A8-4F7B94DDC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584" y="1530505"/>
            <a:ext cx="3614067" cy="309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3359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326-60EE-4F46-8BA2-CB66C1533D3E}"/>
              </a:ext>
            </a:extLst>
          </p:cNvPr>
          <p:cNvSpPr>
            <a:spLocks noGrp="1"/>
          </p:cNvSpPr>
          <p:nvPr>
            <p:ph type="title"/>
          </p:nvPr>
        </p:nvSpPr>
        <p:spPr>
          <a:xfrm>
            <a:off x="3841884" y="296545"/>
            <a:ext cx="4508231" cy="617855"/>
          </a:xfrm>
        </p:spPr>
        <p:txBody>
          <a:bodyPr/>
          <a:lstStyle/>
          <a:p>
            <a:pPr algn="just"/>
            <a:r>
              <a:rPr lang="en-GB" b="1" dirty="0"/>
              <a:t>Software engineer</a:t>
            </a:r>
            <a:endParaRPr lang="en-IN" b="1" dirty="0"/>
          </a:p>
        </p:txBody>
      </p:sp>
      <p:sp>
        <p:nvSpPr>
          <p:cNvPr id="3" name="Content Placeholder 2">
            <a:extLst>
              <a:ext uri="{FF2B5EF4-FFF2-40B4-BE49-F238E27FC236}">
                <a16:creationId xmlns:a16="http://schemas.microsoft.com/office/drawing/2014/main" id="{0AA55A63-67A6-4580-A406-B0DB7DCE757A}"/>
              </a:ext>
            </a:extLst>
          </p:cNvPr>
          <p:cNvSpPr>
            <a:spLocks noGrp="1"/>
          </p:cNvSpPr>
          <p:nvPr>
            <p:ph sz="quarter" idx="13"/>
          </p:nvPr>
        </p:nvSpPr>
        <p:spPr>
          <a:xfrm>
            <a:off x="746349" y="1830710"/>
            <a:ext cx="5564298" cy="2681426"/>
          </a:xfrm>
        </p:spPr>
        <p:txBody>
          <a:bodyPr/>
          <a:lstStyle/>
          <a:p>
            <a:pPr algn="just"/>
            <a:r>
              <a:rPr lang="en-GB" b="1" i="0" dirty="0">
                <a:solidFill>
                  <a:srgbClr val="4D5156"/>
                </a:solidFill>
                <a:effectLst/>
                <a:latin typeface="arial" panose="020B0604020202020204" pitchFamily="34" charset="0"/>
              </a:rPr>
              <a:t>Software engineering is the systematic application of engineering approaches to the development of software. Software engineering is a computing discipline.</a:t>
            </a:r>
            <a:endParaRPr lang="en-IN" b="1" dirty="0"/>
          </a:p>
        </p:txBody>
      </p:sp>
      <p:pic>
        <p:nvPicPr>
          <p:cNvPr id="5" name="Picture 4">
            <a:extLst>
              <a:ext uri="{FF2B5EF4-FFF2-40B4-BE49-F238E27FC236}">
                <a16:creationId xmlns:a16="http://schemas.microsoft.com/office/drawing/2014/main" id="{B30ADEA3-56F1-4546-B784-A7FCE8694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836" y="1830710"/>
            <a:ext cx="3966691" cy="23935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722023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256</TotalTime>
  <Words>971</Words>
  <Application>Microsoft Office PowerPoint</Application>
  <PresentationFormat>Widescreen</PresentationFormat>
  <Paragraphs>78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vt:lpstr>
      <vt:lpstr>Roboto</vt:lpstr>
      <vt:lpstr>Tw Cen MT</vt:lpstr>
      <vt:lpstr>Droplet</vt:lpstr>
      <vt:lpstr>B.SC. (HONS.) IN COMPUTER SCIENCE (SPECIALISATION IN CLOUD COMPUTING AND BIG DATA)  </vt:lpstr>
      <vt:lpstr>Welcome to the Cyber World</vt:lpstr>
      <vt:lpstr>What is BSc Hons Computing?</vt:lpstr>
      <vt:lpstr>What is Cloud Computing ?</vt:lpstr>
      <vt:lpstr>What is big data ?</vt:lpstr>
      <vt:lpstr>What are the uses ?</vt:lpstr>
      <vt:lpstr>What are the opportunities we have ?</vt:lpstr>
      <vt:lpstr>Information security analyst</vt:lpstr>
      <vt:lpstr>Software engineer</vt:lpstr>
      <vt:lpstr>Data analyst</vt:lpstr>
      <vt:lpstr>Data scientist</vt:lpstr>
      <vt:lpstr>Front end development &amp; Back end development</vt:lpstr>
      <vt:lpstr>Big data developer</vt:lpstr>
      <vt:lpstr>Cloud computing &amp; Bigdata program</vt:lpstr>
      <vt:lpstr>What kind of salaries are there ?</vt:lpstr>
      <vt:lpstr>Information security analyst</vt:lpstr>
      <vt:lpstr>Software engineer</vt:lpstr>
      <vt:lpstr>Data analyst</vt:lpstr>
      <vt:lpstr>Data scientist</vt:lpstr>
      <vt:lpstr>Back end developer</vt:lpstr>
      <vt:lpstr>Front end developer</vt:lpstr>
      <vt:lpstr>Big data developer</vt:lpstr>
      <vt:lpstr>Cloud computing &amp; Bigdata</vt:lpstr>
      <vt:lpstr>Additional Opportunities ?</vt:lpstr>
      <vt:lpstr>Which is the best platform for searching jobs ?</vt:lpstr>
      <vt:lpstr>What can we do with in LinkedIn ?</vt:lpstr>
      <vt:lpstr>Just make a profile in LinkedIn…</vt:lpstr>
      <vt:lpstr>What Next's ?</vt:lpstr>
      <vt:lpstr>Conclusion :</vt:lpstr>
      <vt:lpstr>About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B.SC. (HONS.) IN COMPUTER SCIENCE (SPECIALISATION IN CLOUD COMPUTING AND BIG DATA)  </dc:title>
  <dc:creator>Mohamed Rahman</dc:creator>
  <cp:lastModifiedBy>Mohamed Rahman</cp:lastModifiedBy>
  <cp:revision>36</cp:revision>
  <dcterms:created xsi:type="dcterms:W3CDTF">2020-09-11T00:34:07Z</dcterms:created>
  <dcterms:modified xsi:type="dcterms:W3CDTF">2020-09-17T05:23:09Z</dcterms:modified>
</cp:coreProperties>
</file>